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4" r:id="rId1"/>
    <p:sldMasterId id="2147483858" r:id="rId2"/>
    <p:sldMasterId id="2147483891" r:id="rId3"/>
  </p:sldMasterIdLst>
  <p:notesMasterIdLst>
    <p:notesMasterId r:id="rId69"/>
  </p:notesMasterIdLst>
  <p:handoutMasterIdLst>
    <p:handoutMasterId r:id="rId70"/>
  </p:handoutMasterIdLst>
  <p:sldIdLst>
    <p:sldId id="797" r:id="rId4"/>
    <p:sldId id="5448" r:id="rId5"/>
    <p:sldId id="5432" r:id="rId6"/>
    <p:sldId id="5622" r:id="rId7"/>
    <p:sldId id="5524" r:id="rId8"/>
    <p:sldId id="5531" r:id="rId9"/>
    <p:sldId id="5532" r:id="rId10"/>
    <p:sldId id="5533" r:id="rId11"/>
    <p:sldId id="5561" r:id="rId12"/>
    <p:sldId id="5535" r:id="rId13"/>
    <p:sldId id="5586" r:id="rId14"/>
    <p:sldId id="5536" r:id="rId15"/>
    <p:sldId id="5562" r:id="rId16"/>
    <p:sldId id="5439" r:id="rId17"/>
    <p:sldId id="5539" r:id="rId18"/>
    <p:sldId id="5372" r:id="rId19"/>
    <p:sldId id="5540" r:id="rId20"/>
    <p:sldId id="5563" r:id="rId21"/>
    <p:sldId id="5587" r:id="rId22"/>
    <p:sldId id="5588" r:id="rId23"/>
    <p:sldId id="5564" r:id="rId24"/>
    <p:sldId id="5589" r:id="rId25"/>
    <p:sldId id="5545" r:id="rId26"/>
    <p:sldId id="5590" r:id="rId27"/>
    <p:sldId id="5547" r:id="rId28"/>
    <p:sldId id="5591" r:id="rId29"/>
    <p:sldId id="5549" r:id="rId30"/>
    <p:sldId id="5550" r:id="rId31"/>
    <p:sldId id="5441" r:id="rId32"/>
    <p:sldId id="5528" r:id="rId33"/>
    <p:sldId id="5592" r:id="rId34"/>
    <p:sldId id="5593" r:id="rId35"/>
    <p:sldId id="5594" r:id="rId36"/>
    <p:sldId id="5595" r:id="rId37"/>
    <p:sldId id="5596" r:id="rId38"/>
    <p:sldId id="5597" r:id="rId39"/>
    <p:sldId id="5598" r:id="rId40"/>
    <p:sldId id="5599" r:id="rId41"/>
    <p:sldId id="5600" r:id="rId42"/>
    <p:sldId id="5601" r:id="rId43"/>
    <p:sldId id="5602" r:id="rId44"/>
    <p:sldId id="5603" r:id="rId45"/>
    <p:sldId id="5508" r:id="rId46"/>
    <p:sldId id="5604" r:id="rId47"/>
    <p:sldId id="5605" r:id="rId48"/>
    <p:sldId id="5606" r:id="rId49"/>
    <p:sldId id="5572" r:id="rId50"/>
    <p:sldId id="5521" r:id="rId51"/>
    <p:sldId id="5607" r:id="rId52"/>
    <p:sldId id="5565" r:id="rId53"/>
    <p:sldId id="5608" r:id="rId54"/>
    <p:sldId id="5609" r:id="rId55"/>
    <p:sldId id="5610" r:id="rId56"/>
    <p:sldId id="5611" r:id="rId57"/>
    <p:sldId id="5612" r:id="rId58"/>
    <p:sldId id="5567" r:id="rId59"/>
    <p:sldId id="5613" r:id="rId60"/>
    <p:sldId id="5569" r:id="rId61"/>
    <p:sldId id="5614" r:id="rId62"/>
    <p:sldId id="5615" r:id="rId63"/>
    <p:sldId id="5616" r:id="rId64"/>
    <p:sldId id="5571" r:id="rId65"/>
    <p:sldId id="5617" r:id="rId66"/>
    <p:sldId id="5623" r:id="rId67"/>
    <p:sldId id="5477" r:id="rId68"/>
  </p:sldIdLst>
  <p:sldSz cx="18288000" cy="10296525"/>
  <p:notesSz cx="6858000" cy="9144000"/>
  <p:defaultTextStyle>
    <a:defPPr>
      <a:defRPr lang="en-US"/>
    </a:defPPr>
    <a:lvl1pPr marL="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1pPr>
    <a:lvl2pPr marL="68618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2pPr>
    <a:lvl3pPr marL="137237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3pPr>
    <a:lvl4pPr marL="205856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4pPr>
    <a:lvl5pPr marL="274475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5pPr>
    <a:lvl6pPr marL="343094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6pPr>
    <a:lvl7pPr marL="411713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7pPr>
    <a:lvl8pPr marL="4803321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8pPr>
    <a:lvl9pPr marL="548951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Slides" id="{92FFC7FB-2ECF-1948-B8EE-67F269D8CE79}">
          <p14:sldIdLst>
            <p14:sldId id="797"/>
            <p14:sldId id="5448"/>
            <p14:sldId id="5432"/>
            <p14:sldId id="5622"/>
            <p14:sldId id="5524"/>
            <p14:sldId id="5531"/>
            <p14:sldId id="5532"/>
            <p14:sldId id="5533"/>
            <p14:sldId id="5561"/>
            <p14:sldId id="5535"/>
            <p14:sldId id="5586"/>
            <p14:sldId id="5536"/>
            <p14:sldId id="5562"/>
            <p14:sldId id="5439"/>
            <p14:sldId id="5539"/>
            <p14:sldId id="5372"/>
            <p14:sldId id="5540"/>
            <p14:sldId id="5563"/>
            <p14:sldId id="5587"/>
            <p14:sldId id="5588"/>
            <p14:sldId id="5564"/>
            <p14:sldId id="5589"/>
            <p14:sldId id="5545"/>
            <p14:sldId id="5590"/>
            <p14:sldId id="5547"/>
            <p14:sldId id="5591"/>
            <p14:sldId id="5549"/>
            <p14:sldId id="5550"/>
            <p14:sldId id="5441"/>
            <p14:sldId id="5528"/>
            <p14:sldId id="5592"/>
            <p14:sldId id="5593"/>
            <p14:sldId id="5594"/>
            <p14:sldId id="5595"/>
            <p14:sldId id="5596"/>
            <p14:sldId id="5597"/>
            <p14:sldId id="5598"/>
            <p14:sldId id="5599"/>
            <p14:sldId id="5600"/>
            <p14:sldId id="5601"/>
            <p14:sldId id="5602"/>
            <p14:sldId id="5603"/>
            <p14:sldId id="5508"/>
            <p14:sldId id="5604"/>
            <p14:sldId id="5605"/>
            <p14:sldId id="5606"/>
            <p14:sldId id="5572"/>
            <p14:sldId id="5521"/>
            <p14:sldId id="5607"/>
            <p14:sldId id="5565"/>
            <p14:sldId id="5608"/>
            <p14:sldId id="5609"/>
            <p14:sldId id="5610"/>
            <p14:sldId id="5611"/>
            <p14:sldId id="5612"/>
            <p14:sldId id="5567"/>
            <p14:sldId id="5613"/>
            <p14:sldId id="5569"/>
            <p14:sldId id="5614"/>
            <p14:sldId id="5615"/>
            <p14:sldId id="5616"/>
            <p14:sldId id="5571"/>
            <p14:sldId id="5617"/>
            <p14:sldId id="5623"/>
            <p14:sldId id="54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A4A4A4"/>
    <a:srgbClr val="3C3C3C"/>
    <a:srgbClr val="0062FF"/>
    <a:srgbClr val="6EA6FF"/>
    <a:srgbClr val="0530AD"/>
    <a:srgbClr val="F1C922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/>
    <p:restoredTop sz="96327"/>
  </p:normalViewPr>
  <p:slideViewPr>
    <p:cSldViewPr snapToGrid="0" snapToObjects="1">
      <p:cViewPr varScale="1">
        <p:scale>
          <a:sx n="82" d="100"/>
          <a:sy n="82" d="100"/>
        </p:scale>
        <p:origin x="776" y="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IBM IX / © IBM Corporation</a:t>
            </a:r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8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829349" rtl="0" eaLnBrk="1" latinLnBrk="0" hangingPunct="1">
      <a:spcBef>
        <a:spcPts val="1200"/>
      </a:spcBef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1pPr>
    <a:lvl2pPr marL="349355" indent="-339828" algn="l" defTabSz="1829349" rtl="0" eaLnBrk="1" latinLnBrk="0" hangingPunct="1">
      <a:spcBef>
        <a:spcPts val="1200"/>
      </a:spcBef>
      <a:buFont typeface="System Font Regular"/>
      <a:buChar char="–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2pPr>
    <a:lvl3pPr marL="695152" indent="-347576" algn="l" defTabSz="1829349" rtl="0" eaLnBrk="1" latinLnBrk="0" hangingPunct="1">
      <a:spcBef>
        <a:spcPts val="1200"/>
      </a:spcBef>
      <a:buFont typeface="Arial" panose="020B0604020202020204" pitchFamily="34" charset="0"/>
      <a:buChar char="•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3pPr>
    <a:lvl4pPr marL="1262251" indent="-347576" algn="l" defTabSz="1829349" rtl="0" eaLnBrk="1" latinLnBrk="0" hangingPunct="1">
      <a:spcBef>
        <a:spcPts val="1200"/>
      </a:spcBef>
      <a:buFont typeface="System Font Regular"/>
      <a:buChar char="–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4pPr>
    <a:lvl5pPr marL="349355" marR="0" indent="-339828" algn="l" defTabSz="1829349" rtl="0" eaLnBrk="1" fontAlgn="base" latinLnBrk="0" hangingPunct="1">
      <a:lnSpc>
        <a:spcPct val="100000"/>
      </a:lnSpc>
      <a:spcBef>
        <a:spcPts val="1200"/>
      </a:spcBef>
      <a:spcAft>
        <a:spcPct val="0"/>
      </a:spcAft>
      <a:buClr>
        <a:srgbClr val="000000"/>
      </a:buClr>
      <a:buSzTx/>
      <a:buFont typeface=".AppleSystemUIFont" charset="-120"/>
      <a:buChar char="»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5pPr>
    <a:lvl6pPr marL="4573372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6pPr>
    <a:lvl7pPr marL="5488046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7pPr>
    <a:lvl8pPr marL="6402720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8pPr>
    <a:lvl9pPr marL="7317395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941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4846"/>
            <a:ext cx="1043178" cy="4139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DAB5A89-E3DD-494D-AB3A-EC567792D5C1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3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1200" y="2574923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id="{4BDE6F46-1997-344C-9537-265D493B14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3796"/>
            <a:ext cx="1043178" cy="41660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6344EDC-F757-7B45-89A0-636F36E562D8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392" y="4630053"/>
            <a:ext cx="2595216" cy="1036423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45523F-C2EF-ED4D-9B7C-8FA717539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47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1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2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4173202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470" cy="8553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601332" y="457201"/>
            <a:ext cx="3657600" cy="8553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173066" y="457201"/>
            <a:ext cx="3657600" cy="8553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ecx.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A4EDCCFD-FD43-6B4B-925A-327D4FBAD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9323287"/>
            <a:ext cx="1371600" cy="584314"/>
          </a:xfrm>
          <a:prstGeom prst="rect">
            <a:avLst/>
          </a:prstGeom>
        </p:spPr>
      </p:pic>
      <p:sp>
        <p:nvSpPr>
          <p:cNvPr id="8" name="Textfeld 5">
            <a:extLst>
              <a:ext uri="{FF2B5EF4-FFF2-40B4-BE49-F238E27FC236}">
                <a16:creationId xmlns:a16="http://schemas.microsoft.com/office/drawing/2014/main" id="{50FF110A-FC9B-0048-97A3-31C265C6F3BF}"/>
              </a:ext>
            </a:extLst>
          </p:cNvPr>
          <p:cNvSpPr txBox="1"/>
          <p:nvPr userDrawn="1"/>
        </p:nvSpPr>
        <p:spPr>
          <a:xfrm>
            <a:off x="16007977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696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rgbClr val="3D3D3D"/>
          </a:solidFill>
        </p:spPr>
        <p:txBody>
          <a:bodyPr lIns="4320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5148000"/>
            <a:ext cx="9144000" cy="5148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8000"/>
          </a:xfrm>
          <a:noFill/>
        </p:spPr>
        <p:txBody>
          <a:bodyPr lIns="457200" tIns="457200" rIns="457200" bIns="457200"/>
          <a:lstStyle>
            <a:lvl1pPr>
              <a:defRPr sz="9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5147999"/>
            <a:ext cx="4572000" cy="5148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4572002" y="5147999"/>
            <a:ext cx="4572000" cy="5148000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9144000" y="5147999"/>
            <a:ext cx="4572000" cy="5148000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3716000" y="5147999"/>
            <a:ext cx="4572000" cy="5148000"/>
          </a:xfrm>
          <a:solidFill>
            <a:srgbClr val="DCDCDC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2574925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574925"/>
            <a:ext cx="18288000" cy="7721600"/>
          </a:xfrm>
        </p:spPr>
        <p:txBody>
          <a:bodyPr lIns="457200" tIns="457200" rIns="457200" bIns="45720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296000"/>
          </a:xfrm>
        </p:spPr>
        <p:txBody>
          <a:bodyPr lIns="457200" tIns="457200" rIns="457200" bIns="45720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5" y="5148262"/>
            <a:ext cx="4572006" cy="5148263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20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4572000" cy="10296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4572000" y="0"/>
            <a:ext cx="4572000" cy="10296000"/>
          </a:xfrm>
          <a:solidFill>
            <a:srgbClr val="6F6F6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9144000" y="0"/>
            <a:ext cx="4572000" cy="10296000"/>
          </a:xfrm>
          <a:solidFill>
            <a:srgbClr val="A4A4A4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3716000" y="0"/>
            <a:ext cx="4572000" cy="10296000"/>
          </a:xfrm>
          <a:solidFill>
            <a:srgbClr val="DCDCDC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47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029200" y="2574926"/>
            <a:ext cx="12801465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47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9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199" y="457200"/>
            <a:ext cx="8229601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5029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0" y="2574925"/>
            <a:ext cx="8229600" cy="6435724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457201"/>
            <a:ext cx="3657600" cy="8553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5029200" y="457201"/>
            <a:ext cx="12801600" cy="8553450"/>
          </a:xfrm>
        </p:spPr>
        <p:txBody>
          <a:bodyPr lIns="0" tIns="0" rIns="91440" bIns="91440"/>
          <a:lstStyle/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3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01200" y="2574924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7" name="Picture" descr="IBM 8-bar logo">
            <a:extLst>
              <a:ext uri="{FF2B5EF4-FFF2-40B4-BE49-F238E27FC236}">
                <a16:creationId xmlns:a16="http://schemas.microsoft.com/office/drawing/2014/main" id="{43E798DE-DA10-6742-B48B-9E27256C2C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4846"/>
            <a:ext cx="1043178" cy="41396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0195D1-B5D1-4242-8CB6-65AF58F0DA02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909" y="4635523"/>
            <a:ext cx="2584190" cy="1025487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CCBE138C-08F9-144A-9B33-CF1C0AA30E1F}"/>
              </a:ext>
            </a:extLst>
          </p:cNvPr>
          <p:cNvSpPr/>
          <p:nvPr userDrawn="1"/>
        </p:nvSpPr>
        <p:spPr bwMode="auto">
          <a:xfrm>
            <a:off x="4572000" y="0"/>
            <a:ext cx="13716000" cy="10296525"/>
          </a:xfrm>
          <a:prstGeom prst="rect">
            <a:avLst/>
          </a:prstGeom>
          <a:solidFill>
            <a:srgbClr val="3D3D3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57200" y="2574000"/>
            <a:ext cx="3657600" cy="1283625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3857625"/>
            <a:ext cx="3657600" cy="515302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00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4846"/>
            <a:ext cx="1043178" cy="4139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BE2D442-A223-D24E-BE09-A3D0806E0871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521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ecx.i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A4EDCCFD-FD43-6B4B-925A-327D4FBAD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9323287"/>
            <a:ext cx="1371600" cy="584314"/>
          </a:xfrm>
          <a:prstGeom prst="rect">
            <a:avLst/>
          </a:prstGeom>
        </p:spPr>
      </p:pic>
      <p:sp>
        <p:nvSpPr>
          <p:cNvPr id="8" name="Textfeld 5">
            <a:extLst>
              <a:ext uri="{FF2B5EF4-FFF2-40B4-BE49-F238E27FC236}">
                <a16:creationId xmlns:a16="http://schemas.microsoft.com/office/drawing/2014/main" id="{50FF110A-FC9B-0048-97A3-31C265C6F3BF}"/>
              </a:ext>
            </a:extLst>
          </p:cNvPr>
          <p:cNvSpPr txBox="1"/>
          <p:nvPr userDrawn="1"/>
        </p:nvSpPr>
        <p:spPr>
          <a:xfrm>
            <a:off x="16007977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4929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860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246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7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199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5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0465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7373600" cy="8553450"/>
          </a:xfrm>
        </p:spPr>
        <p:txBody>
          <a:bodyPr/>
          <a:lstStyle>
            <a:lvl1pPr>
              <a:defRPr sz="19200" b="1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693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972800" cy="8553600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2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806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484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57200" y="2574924"/>
            <a:ext cx="8229600" cy="643572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4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18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84464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1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4173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3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872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610345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173202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234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5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06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382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36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rgbClr val="6EA6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rgbClr val="0062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0530A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647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5148000"/>
          </a:xfrm>
          <a:solidFill>
            <a:srgbClr val="0530A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000"/>
          </a:xfrm>
          <a:solidFill>
            <a:srgbClr val="6EA6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000"/>
          </a:xfrm>
          <a:solidFill>
            <a:srgbClr val="0062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9144000" cy="5148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0530A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394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8288000" cy="5143684"/>
          </a:xfrm>
          <a:noFill/>
        </p:spPr>
        <p:txBody>
          <a:bodyPr lIns="457200" tIns="457200" rIns="457200" bIns="4572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4572000" cy="5148000"/>
          </a:xfrm>
          <a:solidFill>
            <a:srgbClr val="0530A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572002" y="5148000"/>
            <a:ext cx="4572000" cy="5148000"/>
          </a:xfrm>
          <a:solidFill>
            <a:srgbClr val="0062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9144000" y="5148000"/>
            <a:ext cx="4572000" cy="5148000"/>
          </a:xfrm>
          <a:solidFill>
            <a:srgbClr val="6EA6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13716000" y="5148000"/>
            <a:ext cx="4572000" cy="5148000"/>
          </a:xfrm>
          <a:solidFill>
            <a:srgbClr val="C9DE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532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8288000" cy="2574000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4000"/>
            <a:ext cx="18288000" cy="7722000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248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8000" cy="10305677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8262"/>
            <a:ext cx="4572000" cy="5148263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20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09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4572000" cy="10296000"/>
          </a:xfrm>
          <a:solidFill>
            <a:srgbClr val="0530AD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10296000"/>
          </a:xfrm>
          <a:solidFill>
            <a:srgbClr val="0062F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9144000" y="0"/>
            <a:ext cx="4572000" cy="10296000"/>
          </a:xfrm>
          <a:solidFill>
            <a:srgbClr val="6EA6F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13716000" y="0"/>
            <a:ext cx="4572000" cy="10296000"/>
          </a:xfrm>
          <a:solidFill>
            <a:srgbClr val="C9DEF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25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029200" y="2574926"/>
            <a:ext cx="12801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38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596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4"/>
            <a:ext cx="3657600" cy="643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9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532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000"/>
            <a:ext cx="3657600" cy="643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0" y="2574000"/>
            <a:ext cx="3657600" cy="643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0" y="2574000"/>
            <a:ext cx="8229600" cy="64368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08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5029200" y="457200"/>
            <a:ext cx="12801600" cy="8553600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753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999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3610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000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1200" y="2574000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819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909" y="4635523"/>
            <a:ext cx="2584190" cy="1025487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899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3796"/>
            <a:ext cx="1043178" cy="4166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D262886-420F-E14B-8E1E-84D49568A274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ecx.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802BD6-5E2E-5B4A-BFB9-97178A4D9E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9323287"/>
            <a:ext cx="1371600" cy="584314"/>
          </a:xfrm>
          <a:prstGeom prst="rect">
            <a:avLst/>
          </a:prstGeom>
        </p:spPr>
      </p:pic>
      <p:sp>
        <p:nvSpPr>
          <p:cNvPr id="5" name="Textfeld 5">
            <a:extLst>
              <a:ext uri="{FF2B5EF4-FFF2-40B4-BE49-F238E27FC236}">
                <a16:creationId xmlns:a16="http://schemas.microsoft.com/office/drawing/2014/main" id="{81EF3A39-E6FA-BA4E-9831-8B82E25A29BD}"/>
              </a:ext>
            </a:extLst>
          </p:cNvPr>
          <p:cNvSpPr txBox="1"/>
          <p:nvPr userDrawn="1"/>
        </p:nvSpPr>
        <p:spPr>
          <a:xfrm>
            <a:off x="16007977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77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199"/>
            <a:ext cx="17373466" cy="8553451"/>
          </a:xfrm>
        </p:spPr>
        <p:txBody>
          <a:bodyPr/>
          <a:lstStyle>
            <a:lvl1pPr>
              <a:defRPr sz="19200" b="1" i="0">
                <a:latin typeface="IBM Plex Sans" panose="020B05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016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5"/>
            <a:ext cx="8229600" cy="643572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7373600" cy="8553450"/>
          </a:xfrm>
        </p:spPr>
        <p:txBody>
          <a:bodyPr/>
          <a:lstStyle>
            <a:lvl1pPr>
              <a:defRPr sz="19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9728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1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4173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332" y="457200"/>
            <a:ext cx="10972800" cy="8553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601202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173202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148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9144000" cy="5148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8288000" cy="5143684"/>
          </a:xfrm>
          <a:noFill/>
        </p:spPr>
        <p:txBody>
          <a:bodyPr lIns="457200" tIns="457200" rIns="457200" bIns="4572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4572000" cy="5148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572002" y="5148000"/>
            <a:ext cx="4572000" cy="5148000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9144000" y="5148000"/>
            <a:ext cx="4572000" cy="5148000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13716000" y="5148000"/>
            <a:ext cx="4572000" cy="5148000"/>
          </a:xfrm>
          <a:solidFill>
            <a:srgbClr val="DCDCDC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8288000" cy="2574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4000"/>
            <a:ext cx="18288000" cy="7722000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8000" cy="10305677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 hasCustomPrompt="1"/>
          </p:nvPr>
        </p:nvSpPr>
        <p:spPr>
          <a:xfrm>
            <a:off x="-5" y="5148262"/>
            <a:ext cx="4572006" cy="5148263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 sz="2000">
                <a:solidFill>
                  <a:schemeClr val="bg1"/>
                </a:solidFill>
              </a:defRPr>
            </a:lvl2pPr>
            <a:lvl3pPr>
              <a:buClrTx/>
              <a:defRPr sz="2000">
                <a:solidFill>
                  <a:schemeClr val="bg1"/>
                </a:solidFill>
              </a:defRPr>
            </a:lvl3pPr>
            <a:lvl4pPr>
              <a:buClrTx/>
              <a:defRPr sz="2000">
                <a:solidFill>
                  <a:schemeClr val="bg1"/>
                </a:solidFill>
              </a:defRPr>
            </a:lvl4pPr>
            <a:lvl5pPr>
              <a:buClrTx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4572000" cy="10296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10296000"/>
          </a:xfrm>
          <a:solidFill>
            <a:srgbClr val="6F6F6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9144000" y="0"/>
            <a:ext cx="4572000" cy="10296000"/>
          </a:xfrm>
          <a:solidFill>
            <a:srgbClr val="A4A4A4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13716000" y="0"/>
            <a:ext cx="4572000" cy="10296000"/>
          </a:xfrm>
          <a:solidFill>
            <a:srgbClr val="DCDCDC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029200" y="2574926"/>
            <a:ext cx="12801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CCBE138C-08F9-144A-9B33-CF1C0AA30E1F}"/>
              </a:ext>
            </a:extLst>
          </p:cNvPr>
          <p:cNvSpPr/>
          <p:nvPr userDrawn="1"/>
        </p:nvSpPr>
        <p:spPr bwMode="auto">
          <a:xfrm>
            <a:off x="4572000" y="0"/>
            <a:ext cx="13716000" cy="10296525"/>
          </a:xfrm>
          <a:prstGeom prst="rect">
            <a:avLst/>
          </a:prstGeom>
          <a:solidFill>
            <a:srgbClr val="3D3D3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57200" y="2574000"/>
            <a:ext cx="3657600" cy="1283625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3857625"/>
            <a:ext cx="3657600" cy="515302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4579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9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0" y="2574925"/>
            <a:ext cx="8229600" cy="643572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457200"/>
            <a:ext cx="3675888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5029200" y="457200"/>
            <a:ext cx="12801466" cy="8553600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8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96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98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199" y="457200"/>
            <a:ext cx="8229600" cy="855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9601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57333" y="9584667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4173202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1" name="Gruppieren 160">
            <a:extLst>
              <a:ext uri="{FF2B5EF4-FFF2-40B4-BE49-F238E27FC236}">
                <a16:creationId xmlns:a16="http://schemas.microsoft.com/office/drawing/2014/main" id="{E69C9B1D-3049-EE49-89DA-B31BF6156AB9}"/>
              </a:ext>
            </a:extLst>
          </p:cNvPr>
          <p:cNvGrpSpPr/>
          <p:nvPr userDrawn="1"/>
        </p:nvGrpSpPr>
        <p:grpSpPr>
          <a:xfrm>
            <a:off x="-216000" y="-216000"/>
            <a:ext cx="18720000" cy="10728000"/>
            <a:chOff x="-216000" y="-216000"/>
            <a:chExt cx="18720000" cy="10728000"/>
          </a:xfrm>
        </p:grpSpPr>
        <p:grpSp>
          <p:nvGrpSpPr>
            <p:cNvPr id="162" name="Gruppieren 161">
              <a:extLst>
                <a:ext uri="{FF2B5EF4-FFF2-40B4-BE49-F238E27FC236}">
                  <a16:creationId xmlns:a16="http://schemas.microsoft.com/office/drawing/2014/main" id="{F7FF7192-DFE1-2042-BEFD-5B520E87BC62}"/>
                </a:ext>
              </a:extLst>
            </p:cNvPr>
            <p:cNvGrpSpPr/>
            <p:nvPr/>
          </p:nvGrpSpPr>
          <p:grpSpPr>
            <a:xfrm>
              <a:off x="457200" y="-216000"/>
              <a:ext cx="17373600" cy="180000"/>
              <a:chOff x="457200" y="-216000"/>
              <a:chExt cx="17373600" cy="180000"/>
            </a:xfrm>
          </p:grpSpPr>
          <p:cxnSp>
            <p:nvCxnSpPr>
              <p:cNvPr id="197" name="Gerade Verbindung 196">
                <a:extLst>
                  <a:ext uri="{FF2B5EF4-FFF2-40B4-BE49-F238E27FC236}">
                    <a16:creationId xmlns:a16="http://schemas.microsoft.com/office/drawing/2014/main" id="{56C9C363-D1C1-964D-B02C-65536666F5C7}"/>
                  </a:ext>
                </a:extLst>
              </p:cNvPr>
              <p:cNvCxnSpPr/>
              <p:nvPr/>
            </p:nvCxnSpPr>
            <p:spPr bwMode="auto">
              <a:xfrm>
                <a:off x="45722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Gerade Verbindung 197">
                <a:extLst>
                  <a:ext uri="{FF2B5EF4-FFF2-40B4-BE49-F238E27FC236}">
                    <a16:creationId xmlns:a16="http://schemas.microsoft.com/office/drawing/2014/main" id="{2835C266-3324-8F4D-BD9D-D39297A149FF}"/>
                  </a:ext>
                </a:extLst>
              </p:cNvPr>
              <p:cNvCxnSpPr/>
              <p:nvPr/>
            </p:nvCxnSpPr>
            <p:spPr bwMode="auto">
              <a:xfrm>
                <a:off x="91438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Gerade Verbindung 198">
                <a:extLst>
                  <a:ext uri="{FF2B5EF4-FFF2-40B4-BE49-F238E27FC236}">
                    <a16:creationId xmlns:a16="http://schemas.microsoft.com/office/drawing/2014/main" id="{70BA5C77-4C4A-9447-920E-6B7EBB90FBCC}"/>
                  </a:ext>
                </a:extLst>
              </p:cNvPr>
              <p:cNvCxnSpPr/>
              <p:nvPr/>
            </p:nvCxnSpPr>
            <p:spPr bwMode="auto">
              <a:xfrm>
                <a:off x="1371623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Gerade Verbindung 199">
                <a:extLst>
                  <a:ext uri="{FF2B5EF4-FFF2-40B4-BE49-F238E27FC236}">
                    <a16:creationId xmlns:a16="http://schemas.microsoft.com/office/drawing/2014/main" id="{6AF84F52-BE9F-6C40-B8D4-83A8DA17017F}"/>
                  </a:ext>
                </a:extLst>
              </p:cNvPr>
              <p:cNvCxnSpPr/>
              <p:nvPr/>
            </p:nvCxnSpPr>
            <p:spPr bwMode="auto">
              <a:xfrm>
                <a:off x="13258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Gerade Verbindung 200">
                <a:extLst>
                  <a:ext uri="{FF2B5EF4-FFF2-40B4-BE49-F238E27FC236}">
                    <a16:creationId xmlns:a16="http://schemas.microsoft.com/office/drawing/2014/main" id="{35544ABB-63F9-7C48-9038-A58F590CD608}"/>
                  </a:ext>
                </a:extLst>
              </p:cNvPr>
              <p:cNvCxnSpPr/>
              <p:nvPr/>
            </p:nvCxnSpPr>
            <p:spPr bwMode="auto">
              <a:xfrm>
                <a:off x="14173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Gerade Verbindung 201">
                <a:extLst>
                  <a:ext uri="{FF2B5EF4-FFF2-40B4-BE49-F238E27FC236}">
                    <a16:creationId xmlns:a16="http://schemas.microsoft.com/office/drawing/2014/main" id="{C086FA41-8A2B-7D4A-8EF6-1D109B2D286A}"/>
                  </a:ext>
                </a:extLst>
              </p:cNvPr>
              <p:cNvCxnSpPr/>
              <p:nvPr/>
            </p:nvCxnSpPr>
            <p:spPr bwMode="auto">
              <a:xfrm>
                <a:off x="86866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Gerade Verbindung 202">
                <a:extLst>
                  <a:ext uri="{FF2B5EF4-FFF2-40B4-BE49-F238E27FC236}">
                    <a16:creationId xmlns:a16="http://schemas.microsoft.com/office/drawing/2014/main" id="{97DF1FCB-5768-FC47-A629-821ABDD59F6D}"/>
                  </a:ext>
                </a:extLst>
              </p:cNvPr>
              <p:cNvCxnSpPr/>
              <p:nvPr/>
            </p:nvCxnSpPr>
            <p:spPr bwMode="auto">
              <a:xfrm>
                <a:off x="9601928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Gerade Verbindung 203">
                <a:extLst>
                  <a:ext uri="{FF2B5EF4-FFF2-40B4-BE49-F238E27FC236}">
                    <a16:creationId xmlns:a16="http://schemas.microsoft.com/office/drawing/2014/main" id="{0A94AF60-2AA3-2940-914F-18D8742D9BCC}"/>
                  </a:ext>
                </a:extLst>
              </p:cNvPr>
              <p:cNvCxnSpPr/>
              <p:nvPr/>
            </p:nvCxnSpPr>
            <p:spPr bwMode="auto">
              <a:xfrm>
                <a:off x="4114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Gerade Verbindung 204">
                <a:extLst>
                  <a:ext uri="{FF2B5EF4-FFF2-40B4-BE49-F238E27FC236}">
                    <a16:creationId xmlns:a16="http://schemas.microsoft.com/office/drawing/2014/main" id="{298903D4-EA99-714D-99DA-D6E1DB78950A}"/>
                  </a:ext>
                </a:extLst>
              </p:cNvPr>
              <p:cNvCxnSpPr/>
              <p:nvPr/>
            </p:nvCxnSpPr>
            <p:spPr bwMode="auto">
              <a:xfrm>
                <a:off x="5029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Gerade Verbindung 205">
                <a:extLst>
                  <a:ext uri="{FF2B5EF4-FFF2-40B4-BE49-F238E27FC236}">
                    <a16:creationId xmlns:a16="http://schemas.microsoft.com/office/drawing/2014/main" id="{2E55EB3F-9E08-C249-96A5-E7FB121FB5FD}"/>
                  </a:ext>
                </a:extLst>
              </p:cNvPr>
              <p:cNvCxnSpPr/>
              <p:nvPr/>
            </p:nvCxnSpPr>
            <p:spPr bwMode="auto">
              <a:xfrm>
                <a:off x="178308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206">
                <a:extLst>
                  <a:ext uri="{FF2B5EF4-FFF2-40B4-BE49-F238E27FC236}">
                    <a16:creationId xmlns:a16="http://schemas.microsoft.com/office/drawing/2014/main" id="{21EBF728-28BD-F64B-BCE3-A37C34AFF9DA}"/>
                  </a:ext>
                </a:extLst>
              </p:cNvPr>
              <p:cNvCxnSpPr/>
              <p:nvPr/>
            </p:nvCxnSpPr>
            <p:spPr bwMode="auto">
              <a:xfrm>
                <a:off x="4572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Gruppieren 162">
              <a:extLst>
                <a:ext uri="{FF2B5EF4-FFF2-40B4-BE49-F238E27FC236}">
                  <a16:creationId xmlns:a16="http://schemas.microsoft.com/office/drawing/2014/main" id="{D48FA44F-26EE-AF4E-B0B7-A8994D562634}"/>
                </a:ext>
              </a:extLst>
            </p:cNvPr>
            <p:cNvGrpSpPr/>
            <p:nvPr/>
          </p:nvGrpSpPr>
          <p:grpSpPr>
            <a:xfrm>
              <a:off x="457200" y="10332000"/>
              <a:ext cx="17373600" cy="180000"/>
              <a:chOff x="457200" y="10332000"/>
              <a:chExt cx="17373600" cy="180000"/>
            </a:xfrm>
          </p:grpSpPr>
          <p:cxnSp>
            <p:nvCxnSpPr>
              <p:cNvPr id="186" name="Gerade Verbindung 185">
                <a:extLst>
                  <a:ext uri="{FF2B5EF4-FFF2-40B4-BE49-F238E27FC236}">
                    <a16:creationId xmlns:a16="http://schemas.microsoft.com/office/drawing/2014/main" id="{CF20FC1D-F075-DD45-81EA-CBA5AF4FD801}"/>
                  </a:ext>
                </a:extLst>
              </p:cNvPr>
              <p:cNvCxnSpPr/>
              <p:nvPr/>
            </p:nvCxnSpPr>
            <p:spPr bwMode="auto">
              <a:xfrm>
                <a:off x="4114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186">
                <a:extLst>
                  <a:ext uri="{FF2B5EF4-FFF2-40B4-BE49-F238E27FC236}">
                    <a16:creationId xmlns:a16="http://schemas.microsoft.com/office/drawing/2014/main" id="{350A805C-EEB6-4B42-9F5B-9564BEF2211B}"/>
                  </a:ext>
                </a:extLst>
              </p:cNvPr>
              <p:cNvCxnSpPr/>
              <p:nvPr/>
            </p:nvCxnSpPr>
            <p:spPr bwMode="auto">
              <a:xfrm>
                <a:off x="45722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Gerade Verbindung 187">
                <a:extLst>
                  <a:ext uri="{FF2B5EF4-FFF2-40B4-BE49-F238E27FC236}">
                    <a16:creationId xmlns:a16="http://schemas.microsoft.com/office/drawing/2014/main" id="{403B7574-A8E1-AD41-B2AE-682BEFD1C7EA}"/>
                  </a:ext>
                </a:extLst>
              </p:cNvPr>
              <p:cNvCxnSpPr/>
              <p:nvPr/>
            </p:nvCxnSpPr>
            <p:spPr bwMode="auto">
              <a:xfrm>
                <a:off x="178308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Gerade Verbindung 188">
                <a:extLst>
                  <a:ext uri="{FF2B5EF4-FFF2-40B4-BE49-F238E27FC236}">
                    <a16:creationId xmlns:a16="http://schemas.microsoft.com/office/drawing/2014/main" id="{32912078-E3FD-2641-AE48-B34F72AEE843}"/>
                  </a:ext>
                </a:extLst>
              </p:cNvPr>
              <p:cNvCxnSpPr/>
              <p:nvPr/>
            </p:nvCxnSpPr>
            <p:spPr bwMode="auto">
              <a:xfrm>
                <a:off x="14173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Gerade Verbindung 189">
                <a:extLst>
                  <a:ext uri="{FF2B5EF4-FFF2-40B4-BE49-F238E27FC236}">
                    <a16:creationId xmlns:a16="http://schemas.microsoft.com/office/drawing/2014/main" id="{61F1C3DC-E316-4242-B0A5-008EC30FA814}"/>
                  </a:ext>
                </a:extLst>
              </p:cNvPr>
              <p:cNvCxnSpPr/>
              <p:nvPr/>
            </p:nvCxnSpPr>
            <p:spPr bwMode="auto">
              <a:xfrm>
                <a:off x="1371623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Gerade Verbindung 190">
                <a:extLst>
                  <a:ext uri="{FF2B5EF4-FFF2-40B4-BE49-F238E27FC236}">
                    <a16:creationId xmlns:a16="http://schemas.microsoft.com/office/drawing/2014/main" id="{D77AADB2-5DBF-8D40-B2E4-64EB70B71F3D}"/>
                  </a:ext>
                </a:extLst>
              </p:cNvPr>
              <p:cNvCxnSpPr/>
              <p:nvPr/>
            </p:nvCxnSpPr>
            <p:spPr bwMode="auto">
              <a:xfrm>
                <a:off x="13258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Gerade Verbindung 191">
                <a:extLst>
                  <a:ext uri="{FF2B5EF4-FFF2-40B4-BE49-F238E27FC236}">
                    <a16:creationId xmlns:a16="http://schemas.microsoft.com/office/drawing/2014/main" id="{10845032-38A7-7442-AE98-832C9BC26DE5}"/>
                  </a:ext>
                </a:extLst>
              </p:cNvPr>
              <p:cNvCxnSpPr/>
              <p:nvPr/>
            </p:nvCxnSpPr>
            <p:spPr bwMode="auto">
              <a:xfrm>
                <a:off x="9601928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Gerade Verbindung 192">
                <a:extLst>
                  <a:ext uri="{FF2B5EF4-FFF2-40B4-BE49-F238E27FC236}">
                    <a16:creationId xmlns:a16="http://schemas.microsoft.com/office/drawing/2014/main" id="{2A48D775-F641-E549-A2E3-C1D701A43E51}"/>
                  </a:ext>
                </a:extLst>
              </p:cNvPr>
              <p:cNvCxnSpPr/>
              <p:nvPr/>
            </p:nvCxnSpPr>
            <p:spPr bwMode="auto">
              <a:xfrm>
                <a:off x="91438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Gerade Verbindung 193">
                <a:extLst>
                  <a:ext uri="{FF2B5EF4-FFF2-40B4-BE49-F238E27FC236}">
                    <a16:creationId xmlns:a16="http://schemas.microsoft.com/office/drawing/2014/main" id="{6816C353-3220-2E4D-8BA4-2419C0CAD0B5}"/>
                  </a:ext>
                </a:extLst>
              </p:cNvPr>
              <p:cNvCxnSpPr/>
              <p:nvPr/>
            </p:nvCxnSpPr>
            <p:spPr bwMode="auto">
              <a:xfrm>
                <a:off x="86866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194">
                <a:extLst>
                  <a:ext uri="{FF2B5EF4-FFF2-40B4-BE49-F238E27FC236}">
                    <a16:creationId xmlns:a16="http://schemas.microsoft.com/office/drawing/2014/main" id="{BAE581DA-1441-1241-ACC1-46FB7AE21897}"/>
                  </a:ext>
                </a:extLst>
              </p:cNvPr>
              <p:cNvCxnSpPr/>
              <p:nvPr/>
            </p:nvCxnSpPr>
            <p:spPr bwMode="auto">
              <a:xfrm>
                <a:off x="5029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195">
                <a:extLst>
                  <a:ext uri="{FF2B5EF4-FFF2-40B4-BE49-F238E27FC236}">
                    <a16:creationId xmlns:a16="http://schemas.microsoft.com/office/drawing/2014/main" id="{04E4DA1C-E23B-4E4B-8E1C-D4E2956A066E}"/>
                  </a:ext>
                </a:extLst>
              </p:cNvPr>
              <p:cNvCxnSpPr/>
              <p:nvPr/>
            </p:nvCxnSpPr>
            <p:spPr bwMode="auto">
              <a:xfrm>
                <a:off x="4572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uppieren 163">
              <a:extLst>
                <a:ext uri="{FF2B5EF4-FFF2-40B4-BE49-F238E27FC236}">
                  <a16:creationId xmlns:a16="http://schemas.microsoft.com/office/drawing/2014/main" id="{41E4FB51-7F9A-9144-ABB6-607A45B54710}"/>
                </a:ext>
              </a:extLst>
            </p:cNvPr>
            <p:cNvGrpSpPr/>
            <p:nvPr/>
          </p:nvGrpSpPr>
          <p:grpSpPr>
            <a:xfrm>
              <a:off x="-216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76" name="Horizontal Straight Connector 16">
                <a:extLst>
                  <a:ext uri="{FF2B5EF4-FFF2-40B4-BE49-F238E27FC236}">
                    <a16:creationId xmlns:a16="http://schemas.microsoft.com/office/drawing/2014/main" id="{82D30B17-B4C0-4A43-AC02-F6CDABFE4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Horizontal Straight Connector 10">
                <a:extLst>
                  <a:ext uri="{FF2B5EF4-FFF2-40B4-BE49-F238E27FC236}">
                    <a16:creationId xmlns:a16="http://schemas.microsoft.com/office/drawing/2014/main" id="{D8987D8A-81B7-D043-BA90-E29C185B6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Horizontal Straight Connector 10">
                <a:extLst>
                  <a:ext uri="{FF2B5EF4-FFF2-40B4-BE49-F238E27FC236}">
                    <a16:creationId xmlns:a16="http://schemas.microsoft.com/office/drawing/2014/main" id="{A3635EFE-A9D7-6947-A267-86A0F0C8F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Horizontal Straight Connector 11">
                <a:extLst>
                  <a:ext uri="{FF2B5EF4-FFF2-40B4-BE49-F238E27FC236}">
                    <a16:creationId xmlns:a16="http://schemas.microsoft.com/office/drawing/2014/main" id="{DD175976-A17E-F44F-B22F-569C734129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Horizontal Straight Connector 12">
                <a:extLst>
                  <a:ext uri="{FF2B5EF4-FFF2-40B4-BE49-F238E27FC236}">
                    <a16:creationId xmlns:a16="http://schemas.microsoft.com/office/drawing/2014/main" id="{896BC000-AA99-014F-8EDF-29AFB3D4EC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Horizontal Straight Connector 16">
                <a:extLst>
                  <a:ext uri="{FF2B5EF4-FFF2-40B4-BE49-F238E27FC236}">
                    <a16:creationId xmlns:a16="http://schemas.microsoft.com/office/drawing/2014/main" id="{65CEE3DE-6C25-554F-8F68-D3C96FF87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Horizontal Straight Connector 16">
                <a:extLst>
                  <a:ext uri="{FF2B5EF4-FFF2-40B4-BE49-F238E27FC236}">
                    <a16:creationId xmlns:a16="http://schemas.microsoft.com/office/drawing/2014/main" id="{B6251BD3-7C76-6B4F-8005-6834423E3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Horizontal Straight Connector 15">
                <a:extLst>
                  <a:ext uri="{FF2B5EF4-FFF2-40B4-BE49-F238E27FC236}">
                    <a16:creationId xmlns:a16="http://schemas.microsoft.com/office/drawing/2014/main" id="{BEE2325B-AB22-D54B-B25B-B16620C4C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Horizontal Straight Connector 14">
                <a:extLst>
                  <a:ext uri="{FF2B5EF4-FFF2-40B4-BE49-F238E27FC236}">
                    <a16:creationId xmlns:a16="http://schemas.microsoft.com/office/drawing/2014/main" id="{28B7F9A1-A7BA-D44B-9941-62D1DDA54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Horizontal Straight Connector 13">
                <a:extLst>
                  <a:ext uri="{FF2B5EF4-FFF2-40B4-BE49-F238E27FC236}">
                    <a16:creationId xmlns:a16="http://schemas.microsoft.com/office/drawing/2014/main" id="{BE9DFF17-D3BF-614E-956C-9FB012D79D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uppieren 164">
              <a:extLst>
                <a:ext uri="{FF2B5EF4-FFF2-40B4-BE49-F238E27FC236}">
                  <a16:creationId xmlns:a16="http://schemas.microsoft.com/office/drawing/2014/main" id="{7D1ABDC6-9E04-6544-AC18-093AF4617A00}"/>
                </a:ext>
              </a:extLst>
            </p:cNvPr>
            <p:cNvGrpSpPr/>
            <p:nvPr/>
          </p:nvGrpSpPr>
          <p:grpSpPr>
            <a:xfrm>
              <a:off x="18324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66" name="Horizontal Straight Connector 16">
                <a:extLst>
                  <a:ext uri="{FF2B5EF4-FFF2-40B4-BE49-F238E27FC236}">
                    <a16:creationId xmlns:a16="http://schemas.microsoft.com/office/drawing/2014/main" id="{3C047F08-356F-FA47-B543-4159582CE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Horizontal Straight Connector 10">
                <a:extLst>
                  <a:ext uri="{FF2B5EF4-FFF2-40B4-BE49-F238E27FC236}">
                    <a16:creationId xmlns:a16="http://schemas.microsoft.com/office/drawing/2014/main" id="{A33A519B-AA1E-D546-8212-2BD2D9287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Horizontal Straight Connector 10">
                <a:extLst>
                  <a:ext uri="{FF2B5EF4-FFF2-40B4-BE49-F238E27FC236}">
                    <a16:creationId xmlns:a16="http://schemas.microsoft.com/office/drawing/2014/main" id="{B685B623-828F-554F-A9B4-E6619B5EC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Horizontal Straight Connector 11">
                <a:extLst>
                  <a:ext uri="{FF2B5EF4-FFF2-40B4-BE49-F238E27FC236}">
                    <a16:creationId xmlns:a16="http://schemas.microsoft.com/office/drawing/2014/main" id="{AC99F952-FEE2-4C48-A476-2957C18483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Horizontal Straight Connector 12">
                <a:extLst>
                  <a:ext uri="{FF2B5EF4-FFF2-40B4-BE49-F238E27FC236}">
                    <a16:creationId xmlns:a16="http://schemas.microsoft.com/office/drawing/2014/main" id="{54A91BCD-A98C-BF40-B72F-7B609797B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Horizontal Straight Connector 16">
                <a:extLst>
                  <a:ext uri="{FF2B5EF4-FFF2-40B4-BE49-F238E27FC236}">
                    <a16:creationId xmlns:a16="http://schemas.microsoft.com/office/drawing/2014/main" id="{62F8AC7E-E894-0C41-9CC8-3A23D20035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Horizontal Straight Connector 16">
                <a:extLst>
                  <a:ext uri="{FF2B5EF4-FFF2-40B4-BE49-F238E27FC236}">
                    <a16:creationId xmlns:a16="http://schemas.microsoft.com/office/drawing/2014/main" id="{8AAA49D7-897D-2140-BF37-E9BEC90C78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Horizontal Straight Connector 15">
                <a:extLst>
                  <a:ext uri="{FF2B5EF4-FFF2-40B4-BE49-F238E27FC236}">
                    <a16:creationId xmlns:a16="http://schemas.microsoft.com/office/drawing/2014/main" id="{25ECE4B6-E66E-AE47-83E7-3B7D0CEBF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Horizontal Straight Connector 14">
                <a:extLst>
                  <a:ext uri="{FF2B5EF4-FFF2-40B4-BE49-F238E27FC236}">
                    <a16:creationId xmlns:a16="http://schemas.microsoft.com/office/drawing/2014/main" id="{76792988-1B8B-774A-A4E9-19F3D945F6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Horizontal Straight Connector 13">
                <a:extLst>
                  <a:ext uri="{FF2B5EF4-FFF2-40B4-BE49-F238E27FC236}">
                    <a16:creationId xmlns:a16="http://schemas.microsoft.com/office/drawing/2014/main" id="{066DA73D-254B-884E-96A9-97A20D78A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96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8" r:id="rId14"/>
    <p:sldLayoutId id="2147483839" r:id="rId15"/>
    <p:sldLayoutId id="2147483840" r:id="rId16"/>
    <p:sldLayoutId id="2147483841" r:id="rId17"/>
    <p:sldLayoutId id="2147483842" r:id="rId18"/>
    <p:sldLayoutId id="2147483843" r:id="rId19"/>
    <p:sldLayoutId id="2147483959" r:id="rId20"/>
    <p:sldLayoutId id="2147483845" r:id="rId21"/>
    <p:sldLayoutId id="2147483846" r:id="rId22"/>
    <p:sldLayoutId id="2147483847" r:id="rId23"/>
    <p:sldLayoutId id="2147483848" r:id="rId24"/>
    <p:sldLayoutId id="2147483849" r:id="rId25"/>
    <p:sldLayoutId id="2147483850" r:id="rId26"/>
    <p:sldLayoutId id="2147483851" r:id="rId27"/>
    <p:sldLayoutId id="2147483852" r:id="rId28"/>
    <p:sldLayoutId id="2147483853" r:id="rId29"/>
    <p:sldLayoutId id="2147483854" r:id="rId30"/>
    <p:sldLayoutId id="2147483855" r:id="rId31"/>
    <p:sldLayoutId id="2147483856" r:id="rId32"/>
    <p:sldLayoutId id="2147483857" r:id="rId33"/>
    <p:sldLayoutId id="2147483963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3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342904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68581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257316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60657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316744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8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72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86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3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7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41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5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9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82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6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10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76" userDrawn="1">
          <p15:clr>
            <a:srgbClr val="F26B43"/>
          </p15:clr>
        </p15:guide>
        <p15:guide id="5" orient="horz" pos="6198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10" userDrawn="1">
          <p15:clr>
            <a:srgbClr val="F26B43"/>
          </p15:clr>
        </p15:guide>
        <p15:guide id="17" orient="horz" pos="1622" userDrawn="1">
          <p15:clr>
            <a:srgbClr val="F26B43"/>
          </p15:clr>
        </p15:guide>
        <p15:guide id="18" orient="horz" pos="3242" userDrawn="1">
          <p15:clr>
            <a:srgbClr val="F26B43"/>
          </p15:clr>
        </p15:guide>
        <p15:guide id="19" orient="horz" pos="2430" userDrawn="1">
          <p15:clr>
            <a:srgbClr val="F26B43"/>
          </p15:clr>
        </p15:guide>
        <p15:guide id="20" orient="horz" pos="4054" userDrawn="1">
          <p15:clr>
            <a:srgbClr val="F26B43"/>
          </p15:clr>
        </p15:guide>
        <p15:guide id="21" orient="horz" pos="4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9601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57333" y="9584667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iX</a:t>
            </a:r>
            <a:r>
              <a:rPr lang="en-US" dirty="0"/>
              <a:t> / ©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4173202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B8049A-E608-E94B-93AC-AB1D220ABF6E}"/>
              </a:ext>
            </a:extLst>
          </p:cNvPr>
          <p:cNvGrpSpPr/>
          <p:nvPr userDrawn="1"/>
        </p:nvGrpSpPr>
        <p:grpSpPr>
          <a:xfrm>
            <a:off x="-216000" y="-216000"/>
            <a:ext cx="18720000" cy="10728000"/>
            <a:chOff x="-216000" y="-216000"/>
            <a:chExt cx="18720000" cy="1072800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3C6CF6D5-2143-6447-9054-421CEA612AE4}"/>
                </a:ext>
              </a:extLst>
            </p:cNvPr>
            <p:cNvGrpSpPr/>
            <p:nvPr/>
          </p:nvGrpSpPr>
          <p:grpSpPr>
            <a:xfrm>
              <a:off x="457200" y="-216000"/>
              <a:ext cx="17373600" cy="180000"/>
              <a:chOff x="457200" y="-216000"/>
              <a:chExt cx="17373600" cy="180000"/>
            </a:xfrm>
          </p:grpSpPr>
          <p:cxnSp>
            <p:nvCxnSpPr>
              <p:cNvPr id="179" name="Gerade Verbindung 178">
                <a:extLst>
                  <a:ext uri="{FF2B5EF4-FFF2-40B4-BE49-F238E27FC236}">
                    <a16:creationId xmlns:a16="http://schemas.microsoft.com/office/drawing/2014/main" id="{EFD8502F-5C06-434C-AB9E-0F009E0D60E3}"/>
                  </a:ext>
                </a:extLst>
              </p:cNvPr>
              <p:cNvCxnSpPr/>
              <p:nvPr/>
            </p:nvCxnSpPr>
            <p:spPr bwMode="auto">
              <a:xfrm>
                <a:off x="45722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Gerade Verbindung 179">
                <a:extLst>
                  <a:ext uri="{FF2B5EF4-FFF2-40B4-BE49-F238E27FC236}">
                    <a16:creationId xmlns:a16="http://schemas.microsoft.com/office/drawing/2014/main" id="{25415D30-1554-7D46-A0EE-F719346FEE23}"/>
                  </a:ext>
                </a:extLst>
              </p:cNvPr>
              <p:cNvCxnSpPr/>
              <p:nvPr/>
            </p:nvCxnSpPr>
            <p:spPr bwMode="auto">
              <a:xfrm>
                <a:off x="91438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Gerade Verbindung 180">
                <a:extLst>
                  <a:ext uri="{FF2B5EF4-FFF2-40B4-BE49-F238E27FC236}">
                    <a16:creationId xmlns:a16="http://schemas.microsoft.com/office/drawing/2014/main" id="{A169A71F-A667-0548-850A-4608703A44FA}"/>
                  </a:ext>
                </a:extLst>
              </p:cNvPr>
              <p:cNvCxnSpPr/>
              <p:nvPr/>
            </p:nvCxnSpPr>
            <p:spPr bwMode="auto">
              <a:xfrm>
                <a:off x="1371623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Gerade Verbindung 181">
                <a:extLst>
                  <a:ext uri="{FF2B5EF4-FFF2-40B4-BE49-F238E27FC236}">
                    <a16:creationId xmlns:a16="http://schemas.microsoft.com/office/drawing/2014/main" id="{10CD7531-ACFF-2B46-9AA7-E0A3DEA9B209}"/>
                  </a:ext>
                </a:extLst>
              </p:cNvPr>
              <p:cNvCxnSpPr/>
              <p:nvPr/>
            </p:nvCxnSpPr>
            <p:spPr bwMode="auto">
              <a:xfrm>
                <a:off x="13258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Gerade Verbindung 182">
                <a:extLst>
                  <a:ext uri="{FF2B5EF4-FFF2-40B4-BE49-F238E27FC236}">
                    <a16:creationId xmlns:a16="http://schemas.microsoft.com/office/drawing/2014/main" id="{29CCCD32-C255-BD4F-93A2-3E66A0B211CC}"/>
                  </a:ext>
                </a:extLst>
              </p:cNvPr>
              <p:cNvCxnSpPr/>
              <p:nvPr/>
            </p:nvCxnSpPr>
            <p:spPr bwMode="auto">
              <a:xfrm>
                <a:off x="14173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Gerade Verbindung 183">
                <a:extLst>
                  <a:ext uri="{FF2B5EF4-FFF2-40B4-BE49-F238E27FC236}">
                    <a16:creationId xmlns:a16="http://schemas.microsoft.com/office/drawing/2014/main" id="{04F11143-4697-0048-BCA0-EBD047BBFD9D}"/>
                  </a:ext>
                </a:extLst>
              </p:cNvPr>
              <p:cNvCxnSpPr/>
              <p:nvPr/>
            </p:nvCxnSpPr>
            <p:spPr bwMode="auto">
              <a:xfrm>
                <a:off x="86866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Gerade Verbindung 184">
                <a:extLst>
                  <a:ext uri="{FF2B5EF4-FFF2-40B4-BE49-F238E27FC236}">
                    <a16:creationId xmlns:a16="http://schemas.microsoft.com/office/drawing/2014/main" id="{D4C1CBF1-1BEE-C248-87C8-15DB6248E7B9}"/>
                  </a:ext>
                </a:extLst>
              </p:cNvPr>
              <p:cNvCxnSpPr/>
              <p:nvPr/>
            </p:nvCxnSpPr>
            <p:spPr bwMode="auto">
              <a:xfrm>
                <a:off x="9601928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Gerade Verbindung 185">
                <a:extLst>
                  <a:ext uri="{FF2B5EF4-FFF2-40B4-BE49-F238E27FC236}">
                    <a16:creationId xmlns:a16="http://schemas.microsoft.com/office/drawing/2014/main" id="{4E19612D-5504-E549-B2F9-FEEB88D24213}"/>
                  </a:ext>
                </a:extLst>
              </p:cNvPr>
              <p:cNvCxnSpPr/>
              <p:nvPr/>
            </p:nvCxnSpPr>
            <p:spPr bwMode="auto">
              <a:xfrm>
                <a:off x="4114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186">
                <a:extLst>
                  <a:ext uri="{FF2B5EF4-FFF2-40B4-BE49-F238E27FC236}">
                    <a16:creationId xmlns:a16="http://schemas.microsoft.com/office/drawing/2014/main" id="{2651F952-C4C9-2A43-A5BD-4F38B40FDDD2}"/>
                  </a:ext>
                </a:extLst>
              </p:cNvPr>
              <p:cNvCxnSpPr/>
              <p:nvPr/>
            </p:nvCxnSpPr>
            <p:spPr bwMode="auto">
              <a:xfrm>
                <a:off x="5029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Gerade Verbindung 187">
                <a:extLst>
                  <a:ext uri="{FF2B5EF4-FFF2-40B4-BE49-F238E27FC236}">
                    <a16:creationId xmlns:a16="http://schemas.microsoft.com/office/drawing/2014/main" id="{A4FCBA5F-B658-1F4B-A734-D8467748C60F}"/>
                  </a:ext>
                </a:extLst>
              </p:cNvPr>
              <p:cNvCxnSpPr/>
              <p:nvPr/>
            </p:nvCxnSpPr>
            <p:spPr bwMode="auto">
              <a:xfrm>
                <a:off x="178308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Gerade Verbindung 188">
                <a:extLst>
                  <a:ext uri="{FF2B5EF4-FFF2-40B4-BE49-F238E27FC236}">
                    <a16:creationId xmlns:a16="http://schemas.microsoft.com/office/drawing/2014/main" id="{BC022268-CE84-9541-A9A9-D967A13A73A3}"/>
                  </a:ext>
                </a:extLst>
              </p:cNvPr>
              <p:cNvCxnSpPr/>
              <p:nvPr/>
            </p:nvCxnSpPr>
            <p:spPr bwMode="auto">
              <a:xfrm>
                <a:off x="4572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F3C9FEAF-3835-B144-B7A8-4A9E262398CB}"/>
                </a:ext>
              </a:extLst>
            </p:cNvPr>
            <p:cNvGrpSpPr/>
            <p:nvPr/>
          </p:nvGrpSpPr>
          <p:grpSpPr>
            <a:xfrm>
              <a:off x="457200" y="10332000"/>
              <a:ext cx="17373600" cy="180000"/>
              <a:chOff x="457200" y="10332000"/>
              <a:chExt cx="17373600" cy="180000"/>
            </a:xfrm>
          </p:grpSpPr>
          <p:cxnSp>
            <p:nvCxnSpPr>
              <p:cNvPr id="168" name="Gerade Verbindung 167">
                <a:extLst>
                  <a:ext uri="{FF2B5EF4-FFF2-40B4-BE49-F238E27FC236}">
                    <a16:creationId xmlns:a16="http://schemas.microsoft.com/office/drawing/2014/main" id="{71DC7346-805E-DA49-B2E1-52260842B904}"/>
                  </a:ext>
                </a:extLst>
              </p:cNvPr>
              <p:cNvCxnSpPr/>
              <p:nvPr/>
            </p:nvCxnSpPr>
            <p:spPr bwMode="auto">
              <a:xfrm>
                <a:off x="4114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Gerade Verbindung 168">
                <a:extLst>
                  <a:ext uri="{FF2B5EF4-FFF2-40B4-BE49-F238E27FC236}">
                    <a16:creationId xmlns:a16="http://schemas.microsoft.com/office/drawing/2014/main" id="{163500B1-77AC-E148-99C5-4813D4592A84}"/>
                  </a:ext>
                </a:extLst>
              </p:cNvPr>
              <p:cNvCxnSpPr/>
              <p:nvPr/>
            </p:nvCxnSpPr>
            <p:spPr bwMode="auto">
              <a:xfrm>
                <a:off x="45722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Gerade Verbindung 169">
                <a:extLst>
                  <a:ext uri="{FF2B5EF4-FFF2-40B4-BE49-F238E27FC236}">
                    <a16:creationId xmlns:a16="http://schemas.microsoft.com/office/drawing/2014/main" id="{E446BC97-03FC-E242-9405-79A4CD2604EB}"/>
                  </a:ext>
                </a:extLst>
              </p:cNvPr>
              <p:cNvCxnSpPr/>
              <p:nvPr/>
            </p:nvCxnSpPr>
            <p:spPr bwMode="auto">
              <a:xfrm>
                <a:off x="178308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Gerade Verbindung 170">
                <a:extLst>
                  <a:ext uri="{FF2B5EF4-FFF2-40B4-BE49-F238E27FC236}">
                    <a16:creationId xmlns:a16="http://schemas.microsoft.com/office/drawing/2014/main" id="{B01DB382-3D6A-5E4F-A41F-FB6F93F177B3}"/>
                  </a:ext>
                </a:extLst>
              </p:cNvPr>
              <p:cNvCxnSpPr/>
              <p:nvPr/>
            </p:nvCxnSpPr>
            <p:spPr bwMode="auto">
              <a:xfrm>
                <a:off x="14173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Gerade Verbindung 171">
                <a:extLst>
                  <a:ext uri="{FF2B5EF4-FFF2-40B4-BE49-F238E27FC236}">
                    <a16:creationId xmlns:a16="http://schemas.microsoft.com/office/drawing/2014/main" id="{73053A4B-E325-9048-A617-895808B6D88E}"/>
                  </a:ext>
                </a:extLst>
              </p:cNvPr>
              <p:cNvCxnSpPr/>
              <p:nvPr/>
            </p:nvCxnSpPr>
            <p:spPr bwMode="auto">
              <a:xfrm>
                <a:off x="1371623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Gerade Verbindung 172">
                <a:extLst>
                  <a:ext uri="{FF2B5EF4-FFF2-40B4-BE49-F238E27FC236}">
                    <a16:creationId xmlns:a16="http://schemas.microsoft.com/office/drawing/2014/main" id="{4BEEC180-9533-5A4B-AC71-69C8E45D80DE}"/>
                  </a:ext>
                </a:extLst>
              </p:cNvPr>
              <p:cNvCxnSpPr/>
              <p:nvPr/>
            </p:nvCxnSpPr>
            <p:spPr bwMode="auto">
              <a:xfrm>
                <a:off x="13258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Gerade Verbindung 173">
                <a:extLst>
                  <a:ext uri="{FF2B5EF4-FFF2-40B4-BE49-F238E27FC236}">
                    <a16:creationId xmlns:a16="http://schemas.microsoft.com/office/drawing/2014/main" id="{9720C15B-D678-424D-B5A3-45CEAB910784}"/>
                  </a:ext>
                </a:extLst>
              </p:cNvPr>
              <p:cNvCxnSpPr/>
              <p:nvPr/>
            </p:nvCxnSpPr>
            <p:spPr bwMode="auto">
              <a:xfrm>
                <a:off x="9601928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Gerade Verbindung 174">
                <a:extLst>
                  <a:ext uri="{FF2B5EF4-FFF2-40B4-BE49-F238E27FC236}">
                    <a16:creationId xmlns:a16="http://schemas.microsoft.com/office/drawing/2014/main" id="{CB9E0F6E-82E5-A844-8B2C-6EC8220A95FB}"/>
                  </a:ext>
                </a:extLst>
              </p:cNvPr>
              <p:cNvCxnSpPr/>
              <p:nvPr/>
            </p:nvCxnSpPr>
            <p:spPr bwMode="auto">
              <a:xfrm>
                <a:off x="91438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Gerade Verbindung 175">
                <a:extLst>
                  <a:ext uri="{FF2B5EF4-FFF2-40B4-BE49-F238E27FC236}">
                    <a16:creationId xmlns:a16="http://schemas.microsoft.com/office/drawing/2014/main" id="{EA8751EF-B742-7A46-BA02-320FA0BBA349}"/>
                  </a:ext>
                </a:extLst>
              </p:cNvPr>
              <p:cNvCxnSpPr/>
              <p:nvPr/>
            </p:nvCxnSpPr>
            <p:spPr bwMode="auto">
              <a:xfrm>
                <a:off x="86866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Gerade Verbindung 176">
                <a:extLst>
                  <a:ext uri="{FF2B5EF4-FFF2-40B4-BE49-F238E27FC236}">
                    <a16:creationId xmlns:a16="http://schemas.microsoft.com/office/drawing/2014/main" id="{AC8E80B5-1259-F042-8710-C92A6F92824E}"/>
                  </a:ext>
                </a:extLst>
              </p:cNvPr>
              <p:cNvCxnSpPr/>
              <p:nvPr/>
            </p:nvCxnSpPr>
            <p:spPr bwMode="auto">
              <a:xfrm>
                <a:off x="5029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177">
                <a:extLst>
                  <a:ext uri="{FF2B5EF4-FFF2-40B4-BE49-F238E27FC236}">
                    <a16:creationId xmlns:a16="http://schemas.microsoft.com/office/drawing/2014/main" id="{68CF6EA1-83B5-B246-8620-85D45E36E202}"/>
                  </a:ext>
                </a:extLst>
              </p:cNvPr>
              <p:cNvCxnSpPr/>
              <p:nvPr/>
            </p:nvCxnSpPr>
            <p:spPr bwMode="auto">
              <a:xfrm>
                <a:off x="4572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5A042133-23D0-7644-ADF9-A6B6809AA7BC}"/>
                </a:ext>
              </a:extLst>
            </p:cNvPr>
            <p:cNvGrpSpPr/>
            <p:nvPr/>
          </p:nvGrpSpPr>
          <p:grpSpPr>
            <a:xfrm>
              <a:off x="-216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58" name="Horizontal Straight Connector 16">
                <a:extLst>
                  <a:ext uri="{FF2B5EF4-FFF2-40B4-BE49-F238E27FC236}">
                    <a16:creationId xmlns:a16="http://schemas.microsoft.com/office/drawing/2014/main" id="{C1A47C87-59B4-5F46-8B23-8A64BFF41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Horizontal Straight Connector 10">
                <a:extLst>
                  <a:ext uri="{FF2B5EF4-FFF2-40B4-BE49-F238E27FC236}">
                    <a16:creationId xmlns:a16="http://schemas.microsoft.com/office/drawing/2014/main" id="{EB7594F9-4879-814D-BB09-7FBA7D208D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Horizontal Straight Connector 10">
                <a:extLst>
                  <a:ext uri="{FF2B5EF4-FFF2-40B4-BE49-F238E27FC236}">
                    <a16:creationId xmlns:a16="http://schemas.microsoft.com/office/drawing/2014/main" id="{3BCC709E-D0D3-5D4E-8CA0-FDAFBB560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Horizontal Straight Connector 11">
                <a:extLst>
                  <a:ext uri="{FF2B5EF4-FFF2-40B4-BE49-F238E27FC236}">
                    <a16:creationId xmlns:a16="http://schemas.microsoft.com/office/drawing/2014/main" id="{822D2E19-41EC-E244-AC99-32DE4A2FE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Horizontal Straight Connector 12">
                <a:extLst>
                  <a:ext uri="{FF2B5EF4-FFF2-40B4-BE49-F238E27FC236}">
                    <a16:creationId xmlns:a16="http://schemas.microsoft.com/office/drawing/2014/main" id="{AE866CF1-1E1D-C747-89C4-60EB9D6C3E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Horizontal Straight Connector 16">
                <a:extLst>
                  <a:ext uri="{FF2B5EF4-FFF2-40B4-BE49-F238E27FC236}">
                    <a16:creationId xmlns:a16="http://schemas.microsoft.com/office/drawing/2014/main" id="{4E35CFF8-9755-104E-B42E-FF4BD07A3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Horizontal Straight Connector 16">
                <a:extLst>
                  <a:ext uri="{FF2B5EF4-FFF2-40B4-BE49-F238E27FC236}">
                    <a16:creationId xmlns:a16="http://schemas.microsoft.com/office/drawing/2014/main" id="{8214F468-F981-A148-B880-E43BDA8615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Horizontal Straight Connector 15">
                <a:extLst>
                  <a:ext uri="{FF2B5EF4-FFF2-40B4-BE49-F238E27FC236}">
                    <a16:creationId xmlns:a16="http://schemas.microsoft.com/office/drawing/2014/main" id="{2DF11FF3-B0A8-8348-895D-3D905BEC3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Horizontal Straight Connector 14">
                <a:extLst>
                  <a:ext uri="{FF2B5EF4-FFF2-40B4-BE49-F238E27FC236}">
                    <a16:creationId xmlns:a16="http://schemas.microsoft.com/office/drawing/2014/main" id="{16715DB6-41E2-3A46-8299-DAE52BF2B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Horizontal Straight Connector 13">
                <a:extLst>
                  <a:ext uri="{FF2B5EF4-FFF2-40B4-BE49-F238E27FC236}">
                    <a16:creationId xmlns:a16="http://schemas.microsoft.com/office/drawing/2014/main" id="{D1CC8D57-B2E6-124C-AF33-A5C15F782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2FC6043A-9191-E844-9084-A670E53961A9}"/>
                </a:ext>
              </a:extLst>
            </p:cNvPr>
            <p:cNvGrpSpPr/>
            <p:nvPr/>
          </p:nvGrpSpPr>
          <p:grpSpPr>
            <a:xfrm>
              <a:off x="18324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48" name="Horizontal Straight Connector 16">
                <a:extLst>
                  <a:ext uri="{FF2B5EF4-FFF2-40B4-BE49-F238E27FC236}">
                    <a16:creationId xmlns:a16="http://schemas.microsoft.com/office/drawing/2014/main" id="{D3C16E6C-972B-D442-9711-454607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Horizontal Straight Connector 10">
                <a:extLst>
                  <a:ext uri="{FF2B5EF4-FFF2-40B4-BE49-F238E27FC236}">
                    <a16:creationId xmlns:a16="http://schemas.microsoft.com/office/drawing/2014/main" id="{4C5547D0-06E9-E64A-86A2-DBC0B0ABC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Horizontal Straight Connector 10">
                <a:extLst>
                  <a:ext uri="{FF2B5EF4-FFF2-40B4-BE49-F238E27FC236}">
                    <a16:creationId xmlns:a16="http://schemas.microsoft.com/office/drawing/2014/main" id="{CB23057D-BC48-D944-83D8-FCFDD5FC57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Horizontal Straight Connector 11">
                <a:extLst>
                  <a:ext uri="{FF2B5EF4-FFF2-40B4-BE49-F238E27FC236}">
                    <a16:creationId xmlns:a16="http://schemas.microsoft.com/office/drawing/2014/main" id="{EFCCC9D9-3F96-CE45-9E13-71BF2E9EF8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Horizontal Straight Connector 12">
                <a:extLst>
                  <a:ext uri="{FF2B5EF4-FFF2-40B4-BE49-F238E27FC236}">
                    <a16:creationId xmlns:a16="http://schemas.microsoft.com/office/drawing/2014/main" id="{3231C9A4-B97D-F741-BE84-CF2158C842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Horizontal Straight Connector 16">
                <a:extLst>
                  <a:ext uri="{FF2B5EF4-FFF2-40B4-BE49-F238E27FC236}">
                    <a16:creationId xmlns:a16="http://schemas.microsoft.com/office/drawing/2014/main" id="{51887282-22CA-4E41-8EAD-C81B8AE146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Horizontal Straight Connector 16">
                <a:extLst>
                  <a:ext uri="{FF2B5EF4-FFF2-40B4-BE49-F238E27FC236}">
                    <a16:creationId xmlns:a16="http://schemas.microsoft.com/office/drawing/2014/main" id="{EA1DADFB-197A-514B-B39E-172C3D9C39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Horizontal Straight Connector 15">
                <a:extLst>
                  <a:ext uri="{FF2B5EF4-FFF2-40B4-BE49-F238E27FC236}">
                    <a16:creationId xmlns:a16="http://schemas.microsoft.com/office/drawing/2014/main" id="{7D6FB0D4-67E1-1B49-883B-8482AAF104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Horizontal Straight Connector 14">
                <a:extLst>
                  <a:ext uri="{FF2B5EF4-FFF2-40B4-BE49-F238E27FC236}">
                    <a16:creationId xmlns:a16="http://schemas.microsoft.com/office/drawing/2014/main" id="{13279F86-06FF-1344-8584-236692C71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Horizontal Straight Connector 13">
                <a:extLst>
                  <a:ext uri="{FF2B5EF4-FFF2-40B4-BE49-F238E27FC236}">
                    <a16:creationId xmlns:a16="http://schemas.microsoft.com/office/drawing/2014/main" id="{69085AA8-F44E-9749-942D-7D9482ECC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9978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966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  <p:sldLayoutId id="2147483876" r:id="rId19"/>
    <p:sldLayoutId id="2147483958" r:id="rId20"/>
    <p:sldLayoutId id="2147483878" r:id="rId21"/>
    <p:sldLayoutId id="2147483879" r:id="rId22"/>
    <p:sldLayoutId id="2147483880" r:id="rId23"/>
    <p:sldLayoutId id="2147483881" r:id="rId24"/>
    <p:sldLayoutId id="2147483882" r:id="rId25"/>
    <p:sldLayoutId id="2147483883" r:id="rId26"/>
    <p:sldLayoutId id="2147483884" r:id="rId27"/>
    <p:sldLayoutId id="2147483885" r:id="rId28"/>
    <p:sldLayoutId id="2147483886" r:id="rId29"/>
    <p:sldLayoutId id="2147483887" r:id="rId30"/>
    <p:sldLayoutId id="2147483888" r:id="rId31"/>
    <p:sldLayoutId id="2147483889" r:id="rId32"/>
    <p:sldLayoutId id="2147483890" r:id="rId3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3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342904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68581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257316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60657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316744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8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72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86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3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7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41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5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9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82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6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10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76" userDrawn="1">
          <p15:clr>
            <a:srgbClr val="F26B43"/>
          </p15:clr>
        </p15:guide>
        <p15:guide id="5" orient="horz" pos="6198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10" userDrawn="1">
          <p15:clr>
            <a:srgbClr val="F26B43"/>
          </p15:clr>
        </p15:guide>
        <p15:guide id="17" orient="horz" pos="1622" userDrawn="1">
          <p15:clr>
            <a:srgbClr val="F26B43"/>
          </p15:clr>
        </p15:guide>
        <p15:guide id="18" orient="horz" pos="3242" userDrawn="1">
          <p15:clr>
            <a:srgbClr val="F26B43"/>
          </p15:clr>
        </p15:guide>
        <p15:guide id="19" orient="horz" pos="2430" userDrawn="1">
          <p15:clr>
            <a:srgbClr val="F26B43"/>
          </p15:clr>
        </p15:guide>
        <p15:guide id="20" orient="horz" pos="4054" userDrawn="1">
          <p15:clr>
            <a:srgbClr val="F26B43"/>
          </p15:clr>
        </p15:guide>
        <p15:guide id="21" orient="horz" pos="4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9601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57333" y="9584667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4173202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9321BC-E9DC-C34F-BF8F-1E8BFF116328}"/>
              </a:ext>
            </a:extLst>
          </p:cNvPr>
          <p:cNvGrpSpPr/>
          <p:nvPr userDrawn="1"/>
        </p:nvGrpSpPr>
        <p:grpSpPr>
          <a:xfrm>
            <a:off x="-216000" y="-216000"/>
            <a:ext cx="18720000" cy="10728000"/>
            <a:chOff x="-216000" y="-216000"/>
            <a:chExt cx="18720000" cy="1072800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D0121504-6A32-A049-B7A0-C7490D97BD3B}"/>
                </a:ext>
              </a:extLst>
            </p:cNvPr>
            <p:cNvGrpSpPr/>
            <p:nvPr/>
          </p:nvGrpSpPr>
          <p:grpSpPr>
            <a:xfrm>
              <a:off x="457200" y="-216000"/>
              <a:ext cx="17373600" cy="180000"/>
              <a:chOff x="457200" y="-216000"/>
              <a:chExt cx="17373600" cy="180000"/>
            </a:xfrm>
          </p:grpSpPr>
          <p:cxnSp>
            <p:nvCxnSpPr>
              <p:cNvPr id="179" name="Gerade Verbindung 178">
                <a:extLst>
                  <a:ext uri="{FF2B5EF4-FFF2-40B4-BE49-F238E27FC236}">
                    <a16:creationId xmlns:a16="http://schemas.microsoft.com/office/drawing/2014/main" id="{3A3017CD-78E1-234E-9AC3-6A4F8F77E1C9}"/>
                  </a:ext>
                </a:extLst>
              </p:cNvPr>
              <p:cNvCxnSpPr/>
              <p:nvPr/>
            </p:nvCxnSpPr>
            <p:spPr bwMode="auto">
              <a:xfrm>
                <a:off x="45722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Gerade Verbindung 179">
                <a:extLst>
                  <a:ext uri="{FF2B5EF4-FFF2-40B4-BE49-F238E27FC236}">
                    <a16:creationId xmlns:a16="http://schemas.microsoft.com/office/drawing/2014/main" id="{37EF54C6-FD3D-9C48-8BCE-77EA1F01D517}"/>
                  </a:ext>
                </a:extLst>
              </p:cNvPr>
              <p:cNvCxnSpPr/>
              <p:nvPr/>
            </p:nvCxnSpPr>
            <p:spPr bwMode="auto">
              <a:xfrm>
                <a:off x="91438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Gerade Verbindung 180">
                <a:extLst>
                  <a:ext uri="{FF2B5EF4-FFF2-40B4-BE49-F238E27FC236}">
                    <a16:creationId xmlns:a16="http://schemas.microsoft.com/office/drawing/2014/main" id="{12A08FBE-F0A6-8945-94E0-607597F14FD4}"/>
                  </a:ext>
                </a:extLst>
              </p:cNvPr>
              <p:cNvCxnSpPr/>
              <p:nvPr/>
            </p:nvCxnSpPr>
            <p:spPr bwMode="auto">
              <a:xfrm>
                <a:off x="1371623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Gerade Verbindung 181">
                <a:extLst>
                  <a:ext uri="{FF2B5EF4-FFF2-40B4-BE49-F238E27FC236}">
                    <a16:creationId xmlns:a16="http://schemas.microsoft.com/office/drawing/2014/main" id="{B0AA6DC3-BDFC-4647-B5CD-082DF594E431}"/>
                  </a:ext>
                </a:extLst>
              </p:cNvPr>
              <p:cNvCxnSpPr/>
              <p:nvPr/>
            </p:nvCxnSpPr>
            <p:spPr bwMode="auto">
              <a:xfrm>
                <a:off x="13258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Gerade Verbindung 182">
                <a:extLst>
                  <a:ext uri="{FF2B5EF4-FFF2-40B4-BE49-F238E27FC236}">
                    <a16:creationId xmlns:a16="http://schemas.microsoft.com/office/drawing/2014/main" id="{CD0E393E-E0EC-F445-832A-14980A60B555}"/>
                  </a:ext>
                </a:extLst>
              </p:cNvPr>
              <p:cNvCxnSpPr/>
              <p:nvPr/>
            </p:nvCxnSpPr>
            <p:spPr bwMode="auto">
              <a:xfrm>
                <a:off x="14173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Gerade Verbindung 183">
                <a:extLst>
                  <a:ext uri="{FF2B5EF4-FFF2-40B4-BE49-F238E27FC236}">
                    <a16:creationId xmlns:a16="http://schemas.microsoft.com/office/drawing/2014/main" id="{0920113C-AB8C-494F-A2AD-B1F164EB2A15}"/>
                  </a:ext>
                </a:extLst>
              </p:cNvPr>
              <p:cNvCxnSpPr/>
              <p:nvPr/>
            </p:nvCxnSpPr>
            <p:spPr bwMode="auto">
              <a:xfrm>
                <a:off x="86866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Gerade Verbindung 184">
                <a:extLst>
                  <a:ext uri="{FF2B5EF4-FFF2-40B4-BE49-F238E27FC236}">
                    <a16:creationId xmlns:a16="http://schemas.microsoft.com/office/drawing/2014/main" id="{F3E9502F-F673-CF45-8AD4-6C720D74A3B9}"/>
                  </a:ext>
                </a:extLst>
              </p:cNvPr>
              <p:cNvCxnSpPr/>
              <p:nvPr/>
            </p:nvCxnSpPr>
            <p:spPr bwMode="auto">
              <a:xfrm>
                <a:off x="9601928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Gerade Verbindung 185">
                <a:extLst>
                  <a:ext uri="{FF2B5EF4-FFF2-40B4-BE49-F238E27FC236}">
                    <a16:creationId xmlns:a16="http://schemas.microsoft.com/office/drawing/2014/main" id="{E5DA5203-6DFE-284E-A0A5-C21A2AD960E6}"/>
                  </a:ext>
                </a:extLst>
              </p:cNvPr>
              <p:cNvCxnSpPr/>
              <p:nvPr/>
            </p:nvCxnSpPr>
            <p:spPr bwMode="auto">
              <a:xfrm>
                <a:off x="4114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186">
                <a:extLst>
                  <a:ext uri="{FF2B5EF4-FFF2-40B4-BE49-F238E27FC236}">
                    <a16:creationId xmlns:a16="http://schemas.microsoft.com/office/drawing/2014/main" id="{6479BD40-0D1F-334D-957C-19B463969527}"/>
                  </a:ext>
                </a:extLst>
              </p:cNvPr>
              <p:cNvCxnSpPr/>
              <p:nvPr/>
            </p:nvCxnSpPr>
            <p:spPr bwMode="auto">
              <a:xfrm>
                <a:off x="5029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Gerade Verbindung 187">
                <a:extLst>
                  <a:ext uri="{FF2B5EF4-FFF2-40B4-BE49-F238E27FC236}">
                    <a16:creationId xmlns:a16="http://schemas.microsoft.com/office/drawing/2014/main" id="{2E7509A6-5555-AA44-9A69-D3A2A5F61F26}"/>
                  </a:ext>
                </a:extLst>
              </p:cNvPr>
              <p:cNvCxnSpPr/>
              <p:nvPr/>
            </p:nvCxnSpPr>
            <p:spPr bwMode="auto">
              <a:xfrm>
                <a:off x="178308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Gerade Verbindung 188">
                <a:extLst>
                  <a:ext uri="{FF2B5EF4-FFF2-40B4-BE49-F238E27FC236}">
                    <a16:creationId xmlns:a16="http://schemas.microsoft.com/office/drawing/2014/main" id="{F618F4A4-4BCF-9949-81FF-19CD9F899520}"/>
                  </a:ext>
                </a:extLst>
              </p:cNvPr>
              <p:cNvCxnSpPr/>
              <p:nvPr/>
            </p:nvCxnSpPr>
            <p:spPr bwMode="auto">
              <a:xfrm>
                <a:off x="4572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D057CDBE-9D39-A24B-9164-0DE1A9C384F8}"/>
                </a:ext>
              </a:extLst>
            </p:cNvPr>
            <p:cNvGrpSpPr/>
            <p:nvPr/>
          </p:nvGrpSpPr>
          <p:grpSpPr>
            <a:xfrm>
              <a:off x="457200" y="10332000"/>
              <a:ext cx="17373600" cy="180000"/>
              <a:chOff x="457200" y="10332000"/>
              <a:chExt cx="17373600" cy="180000"/>
            </a:xfrm>
          </p:grpSpPr>
          <p:cxnSp>
            <p:nvCxnSpPr>
              <p:cNvPr id="168" name="Gerade Verbindung 167">
                <a:extLst>
                  <a:ext uri="{FF2B5EF4-FFF2-40B4-BE49-F238E27FC236}">
                    <a16:creationId xmlns:a16="http://schemas.microsoft.com/office/drawing/2014/main" id="{5C07EB55-D13F-B342-81FA-31E0619C548F}"/>
                  </a:ext>
                </a:extLst>
              </p:cNvPr>
              <p:cNvCxnSpPr/>
              <p:nvPr/>
            </p:nvCxnSpPr>
            <p:spPr bwMode="auto">
              <a:xfrm>
                <a:off x="4114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Gerade Verbindung 168">
                <a:extLst>
                  <a:ext uri="{FF2B5EF4-FFF2-40B4-BE49-F238E27FC236}">
                    <a16:creationId xmlns:a16="http://schemas.microsoft.com/office/drawing/2014/main" id="{1B6E0DCE-C34A-3044-BDBC-F662877585B9}"/>
                  </a:ext>
                </a:extLst>
              </p:cNvPr>
              <p:cNvCxnSpPr/>
              <p:nvPr/>
            </p:nvCxnSpPr>
            <p:spPr bwMode="auto">
              <a:xfrm>
                <a:off x="45722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Gerade Verbindung 169">
                <a:extLst>
                  <a:ext uri="{FF2B5EF4-FFF2-40B4-BE49-F238E27FC236}">
                    <a16:creationId xmlns:a16="http://schemas.microsoft.com/office/drawing/2014/main" id="{23333A40-4478-F84C-BCF6-168781472096}"/>
                  </a:ext>
                </a:extLst>
              </p:cNvPr>
              <p:cNvCxnSpPr/>
              <p:nvPr/>
            </p:nvCxnSpPr>
            <p:spPr bwMode="auto">
              <a:xfrm>
                <a:off x="178308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Gerade Verbindung 170">
                <a:extLst>
                  <a:ext uri="{FF2B5EF4-FFF2-40B4-BE49-F238E27FC236}">
                    <a16:creationId xmlns:a16="http://schemas.microsoft.com/office/drawing/2014/main" id="{3379B017-54E2-194C-B47E-C794A37559E7}"/>
                  </a:ext>
                </a:extLst>
              </p:cNvPr>
              <p:cNvCxnSpPr/>
              <p:nvPr/>
            </p:nvCxnSpPr>
            <p:spPr bwMode="auto">
              <a:xfrm>
                <a:off x="14173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Gerade Verbindung 171">
                <a:extLst>
                  <a:ext uri="{FF2B5EF4-FFF2-40B4-BE49-F238E27FC236}">
                    <a16:creationId xmlns:a16="http://schemas.microsoft.com/office/drawing/2014/main" id="{10675F51-A5D8-844A-9D34-66E00220FA64}"/>
                  </a:ext>
                </a:extLst>
              </p:cNvPr>
              <p:cNvCxnSpPr/>
              <p:nvPr/>
            </p:nvCxnSpPr>
            <p:spPr bwMode="auto">
              <a:xfrm>
                <a:off x="1371623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Gerade Verbindung 172">
                <a:extLst>
                  <a:ext uri="{FF2B5EF4-FFF2-40B4-BE49-F238E27FC236}">
                    <a16:creationId xmlns:a16="http://schemas.microsoft.com/office/drawing/2014/main" id="{0C421212-92FA-7644-B0BF-96347905A509}"/>
                  </a:ext>
                </a:extLst>
              </p:cNvPr>
              <p:cNvCxnSpPr/>
              <p:nvPr/>
            </p:nvCxnSpPr>
            <p:spPr bwMode="auto">
              <a:xfrm>
                <a:off x="13258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Gerade Verbindung 173">
                <a:extLst>
                  <a:ext uri="{FF2B5EF4-FFF2-40B4-BE49-F238E27FC236}">
                    <a16:creationId xmlns:a16="http://schemas.microsoft.com/office/drawing/2014/main" id="{F4810A0F-9755-194C-ACEF-795FD5146C48}"/>
                  </a:ext>
                </a:extLst>
              </p:cNvPr>
              <p:cNvCxnSpPr/>
              <p:nvPr/>
            </p:nvCxnSpPr>
            <p:spPr bwMode="auto">
              <a:xfrm>
                <a:off x="9601928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Gerade Verbindung 174">
                <a:extLst>
                  <a:ext uri="{FF2B5EF4-FFF2-40B4-BE49-F238E27FC236}">
                    <a16:creationId xmlns:a16="http://schemas.microsoft.com/office/drawing/2014/main" id="{46E891B3-70D9-5F42-81FF-CAA62E77EB8E}"/>
                  </a:ext>
                </a:extLst>
              </p:cNvPr>
              <p:cNvCxnSpPr/>
              <p:nvPr/>
            </p:nvCxnSpPr>
            <p:spPr bwMode="auto">
              <a:xfrm>
                <a:off x="91438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Gerade Verbindung 175">
                <a:extLst>
                  <a:ext uri="{FF2B5EF4-FFF2-40B4-BE49-F238E27FC236}">
                    <a16:creationId xmlns:a16="http://schemas.microsoft.com/office/drawing/2014/main" id="{468371D4-D7A7-6E4B-9F26-DEEBF0DEF4E9}"/>
                  </a:ext>
                </a:extLst>
              </p:cNvPr>
              <p:cNvCxnSpPr/>
              <p:nvPr/>
            </p:nvCxnSpPr>
            <p:spPr bwMode="auto">
              <a:xfrm>
                <a:off x="86866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Gerade Verbindung 176">
                <a:extLst>
                  <a:ext uri="{FF2B5EF4-FFF2-40B4-BE49-F238E27FC236}">
                    <a16:creationId xmlns:a16="http://schemas.microsoft.com/office/drawing/2014/main" id="{D67C5B8F-3F9B-DF46-B877-E4C4EC8E496E}"/>
                  </a:ext>
                </a:extLst>
              </p:cNvPr>
              <p:cNvCxnSpPr/>
              <p:nvPr/>
            </p:nvCxnSpPr>
            <p:spPr bwMode="auto">
              <a:xfrm>
                <a:off x="5029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177">
                <a:extLst>
                  <a:ext uri="{FF2B5EF4-FFF2-40B4-BE49-F238E27FC236}">
                    <a16:creationId xmlns:a16="http://schemas.microsoft.com/office/drawing/2014/main" id="{70D3E3D5-1E41-C944-B8E3-5598A4449E42}"/>
                  </a:ext>
                </a:extLst>
              </p:cNvPr>
              <p:cNvCxnSpPr/>
              <p:nvPr/>
            </p:nvCxnSpPr>
            <p:spPr bwMode="auto">
              <a:xfrm>
                <a:off x="4572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43DB818D-26AB-184C-B149-BCE0E41EF004}"/>
                </a:ext>
              </a:extLst>
            </p:cNvPr>
            <p:cNvGrpSpPr/>
            <p:nvPr/>
          </p:nvGrpSpPr>
          <p:grpSpPr>
            <a:xfrm>
              <a:off x="-216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58" name="Horizontal Straight Connector 16">
                <a:extLst>
                  <a:ext uri="{FF2B5EF4-FFF2-40B4-BE49-F238E27FC236}">
                    <a16:creationId xmlns:a16="http://schemas.microsoft.com/office/drawing/2014/main" id="{A41A793E-D36C-764A-BBD0-DF398B37EF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Horizontal Straight Connector 10">
                <a:extLst>
                  <a:ext uri="{FF2B5EF4-FFF2-40B4-BE49-F238E27FC236}">
                    <a16:creationId xmlns:a16="http://schemas.microsoft.com/office/drawing/2014/main" id="{C20071E6-48A6-9841-AB9B-E21CE9271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Horizontal Straight Connector 10">
                <a:extLst>
                  <a:ext uri="{FF2B5EF4-FFF2-40B4-BE49-F238E27FC236}">
                    <a16:creationId xmlns:a16="http://schemas.microsoft.com/office/drawing/2014/main" id="{4DE2B850-DA24-FD46-8459-02319F75F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Horizontal Straight Connector 11">
                <a:extLst>
                  <a:ext uri="{FF2B5EF4-FFF2-40B4-BE49-F238E27FC236}">
                    <a16:creationId xmlns:a16="http://schemas.microsoft.com/office/drawing/2014/main" id="{D7AA2E0D-69E3-B64C-A6F0-CCEF35411F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Horizontal Straight Connector 12">
                <a:extLst>
                  <a:ext uri="{FF2B5EF4-FFF2-40B4-BE49-F238E27FC236}">
                    <a16:creationId xmlns:a16="http://schemas.microsoft.com/office/drawing/2014/main" id="{FB4A337C-8D19-6D47-BCDA-164C3B4A6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Horizontal Straight Connector 16">
                <a:extLst>
                  <a:ext uri="{FF2B5EF4-FFF2-40B4-BE49-F238E27FC236}">
                    <a16:creationId xmlns:a16="http://schemas.microsoft.com/office/drawing/2014/main" id="{8B6BD3B0-B69E-464C-9DC4-DBFFE9705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Horizontal Straight Connector 16">
                <a:extLst>
                  <a:ext uri="{FF2B5EF4-FFF2-40B4-BE49-F238E27FC236}">
                    <a16:creationId xmlns:a16="http://schemas.microsoft.com/office/drawing/2014/main" id="{909E4CE2-974B-9546-8AF4-39A464E27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Horizontal Straight Connector 15">
                <a:extLst>
                  <a:ext uri="{FF2B5EF4-FFF2-40B4-BE49-F238E27FC236}">
                    <a16:creationId xmlns:a16="http://schemas.microsoft.com/office/drawing/2014/main" id="{34D1B956-003A-514E-8972-134A91E0EB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Horizontal Straight Connector 14">
                <a:extLst>
                  <a:ext uri="{FF2B5EF4-FFF2-40B4-BE49-F238E27FC236}">
                    <a16:creationId xmlns:a16="http://schemas.microsoft.com/office/drawing/2014/main" id="{8A58D9B1-CDE2-8446-8E24-F56788D2E7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Horizontal Straight Connector 13">
                <a:extLst>
                  <a:ext uri="{FF2B5EF4-FFF2-40B4-BE49-F238E27FC236}">
                    <a16:creationId xmlns:a16="http://schemas.microsoft.com/office/drawing/2014/main" id="{556A3482-CCDE-AB4A-A926-E5F1CE0251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65C6F1CA-9129-7447-A941-67866E445453}"/>
                </a:ext>
              </a:extLst>
            </p:cNvPr>
            <p:cNvGrpSpPr/>
            <p:nvPr/>
          </p:nvGrpSpPr>
          <p:grpSpPr>
            <a:xfrm>
              <a:off x="18324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48" name="Horizontal Straight Connector 16">
                <a:extLst>
                  <a:ext uri="{FF2B5EF4-FFF2-40B4-BE49-F238E27FC236}">
                    <a16:creationId xmlns:a16="http://schemas.microsoft.com/office/drawing/2014/main" id="{CDAAC474-A3F8-614E-BA13-75BFDF8BB8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Horizontal Straight Connector 10">
                <a:extLst>
                  <a:ext uri="{FF2B5EF4-FFF2-40B4-BE49-F238E27FC236}">
                    <a16:creationId xmlns:a16="http://schemas.microsoft.com/office/drawing/2014/main" id="{22235FA3-44E1-D84B-92C1-31A0A0FD6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Horizontal Straight Connector 10">
                <a:extLst>
                  <a:ext uri="{FF2B5EF4-FFF2-40B4-BE49-F238E27FC236}">
                    <a16:creationId xmlns:a16="http://schemas.microsoft.com/office/drawing/2014/main" id="{AA11E800-2B08-EA42-BFD4-E340CB045B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Horizontal Straight Connector 11">
                <a:extLst>
                  <a:ext uri="{FF2B5EF4-FFF2-40B4-BE49-F238E27FC236}">
                    <a16:creationId xmlns:a16="http://schemas.microsoft.com/office/drawing/2014/main" id="{3672B677-363F-6043-A511-40BA6CD1EA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Horizontal Straight Connector 12">
                <a:extLst>
                  <a:ext uri="{FF2B5EF4-FFF2-40B4-BE49-F238E27FC236}">
                    <a16:creationId xmlns:a16="http://schemas.microsoft.com/office/drawing/2014/main" id="{B5A59E67-5E65-DF4A-BD18-0785E42C1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Horizontal Straight Connector 16">
                <a:extLst>
                  <a:ext uri="{FF2B5EF4-FFF2-40B4-BE49-F238E27FC236}">
                    <a16:creationId xmlns:a16="http://schemas.microsoft.com/office/drawing/2014/main" id="{9D42AD1E-8E11-FB44-9DEA-DD9D7B23F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Horizontal Straight Connector 16">
                <a:extLst>
                  <a:ext uri="{FF2B5EF4-FFF2-40B4-BE49-F238E27FC236}">
                    <a16:creationId xmlns:a16="http://schemas.microsoft.com/office/drawing/2014/main" id="{9FCEB0D0-606B-F44A-A4A8-8716F64D08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Horizontal Straight Connector 15">
                <a:extLst>
                  <a:ext uri="{FF2B5EF4-FFF2-40B4-BE49-F238E27FC236}">
                    <a16:creationId xmlns:a16="http://schemas.microsoft.com/office/drawing/2014/main" id="{B96D8A35-D3DF-024C-9819-2C27F05A11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Horizontal Straight Connector 14">
                <a:extLst>
                  <a:ext uri="{FF2B5EF4-FFF2-40B4-BE49-F238E27FC236}">
                    <a16:creationId xmlns:a16="http://schemas.microsoft.com/office/drawing/2014/main" id="{02D7FD82-041D-2F4E-8626-3E248891DF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Horizontal Straight Connector 13">
                <a:extLst>
                  <a:ext uri="{FF2B5EF4-FFF2-40B4-BE49-F238E27FC236}">
                    <a16:creationId xmlns:a16="http://schemas.microsoft.com/office/drawing/2014/main" id="{08680A50-F7B9-7845-B25E-958DF21D76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967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  <p:sldLayoutId id="2147483907" r:id="rId17"/>
    <p:sldLayoutId id="2147483908" r:id="rId18"/>
    <p:sldLayoutId id="2147483909" r:id="rId19"/>
    <p:sldLayoutId id="2147483910" r:id="rId20"/>
    <p:sldLayoutId id="2147483911" r:id="rId21"/>
    <p:sldLayoutId id="2147483912" r:id="rId22"/>
    <p:sldLayoutId id="2147483913" r:id="rId23"/>
    <p:sldLayoutId id="2147483914" r:id="rId24"/>
    <p:sldLayoutId id="2147483915" r:id="rId25"/>
    <p:sldLayoutId id="2147483916" r:id="rId26"/>
    <p:sldLayoutId id="2147483960" r:id="rId27"/>
    <p:sldLayoutId id="2147483917" r:id="rId28"/>
    <p:sldLayoutId id="2147483918" r:id="rId29"/>
    <p:sldLayoutId id="2147483919" r:id="rId30"/>
    <p:sldLayoutId id="2147483920" r:id="rId31"/>
    <p:sldLayoutId id="2147483921" r:id="rId32"/>
    <p:sldLayoutId id="2147483922" r:id="rId33"/>
    <p:sldLayoutId id="2147483923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3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342904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68581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257316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60657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316744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8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72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86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3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7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41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5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9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82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6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10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76" userDrawn="1">
          <p15:clr>
            <a:srgbClr val="F26B43"/>
          </p15:clr>
        </p15:guide>
        <p15:guide id="5" orient="horz" pos="6198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10" userDrawn="1">
          <p15:clr>
            <a:srgbClr val="F26B43"/>
          </p15:clr>
        </p15:guide>
        <p15:guide id="17" orient="horz" pos="1622" userDrawn="1">
          <p15:clr>
            <a:srgbClr val="F26B43"/>
          </p15:clr>
        </p15:guide>
        <p15:guide id="18" orient="horz" pos="3242" userDrawn="1">
          <p15:clr>
            <a:srgbClr val="F26B43"/>
          </p15:clr>
        </p15:guide>
        <p15:guide id="19" orient="horz" pos="2430" userDrawn="1">
          <p15:clr>
            <a:srgbClr val="F26B43"/>
          </p15:clr>
        </p15:guide>
        <p15:guide id="20" orient="horz" pos="4054" userDrawn="1">
          <p15:clr>
            <a:srgbClr val="F26B43"/>
          </p15:clr>
        </p15:guide>
        <p15:guide id="21" orient="horz" pos="4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hyperlink" Target="https://developer.mozilla.org/en-US/docs/Web/Accessibility/ARIA/Roles/button_role#Possible_effects_on_user_agents_and_assistive_technology" TargetMode="External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R8dPbrDeV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7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7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7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7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hyperlink" Target="https://css-tricks.com/use-button-element" TargetMode="External"/><Relationship Id="rId7" Type="http://schemas.openxmlformats.org/officeDocument/2006/relationships/image" Target="../media/image60.png"/><Relationship Id="rId2" Type="http://schemas.openxmlformats.org/officeDocument/2006/relationships/hyperlink" Target="https://bitsofco.de/anchors-vs-buttons" TargetMode="External"/><Relationship Id="rId1" Type="http://schemas.openxmlformats.org/officeDocument/2006/relationships/slideLayout" Target="../slideLayouts/slideLayout82.xml"/><Relationship Id="rId6" Type="http://schemas.openxmlformats.org/officeDocument/2006/relationships/hyperlink" Target="https://developer.mozilla.org/en-US/docs/Learn/Forms/HTML5_input_types" TargetMode="External"/><Relationship Id="rId5" Type="http://schemas.openxmlformats.org/officeDocument/2006/relationships/hyperlink" Target="https://developer.mozilla.org/en-US/docs/Web/HTML/Element#forms" TargetMode="External"/><Relationship Id="rId4" Type="http://schemas.openxmlformats.org/officeDocument/2006/relationships/hyperlink" Target="https://developer.mozilla.org/en-US/docs/Learn/Form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3347DA9-BCE3-7B43-8D77-DBA3F7E6A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6900" y="420779"/>
            <a:ext cx="9387266" cy="938726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C873041-A0D2-034A-8344-B2CFD781A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39781" y="4377497"/>
            <a:ext cx="4394161" cy="462242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D4450DD-0816-6948-9BCA-6F6FB69C0D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2914" y="6426200"/>
            <a:ext cx="2927267" cy="26231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31229C-B094-8547-B813-82D2D5EE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ecx.io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Frontend Bootcamp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—</a:t>
            </a:r>
            <a:br>
              <a:rPr lang="en-US" dirty="0"/>
            </a:br>
            <a:r>
              <a:rPr lang="en-US" sz="3600" dirty="0">
                <a:solidFill>
                  <a:schemeClr val="accent1"/>
                </a:solidFill>
              </a:rPr>
              <a:t>Interactivity and HTML forms</a:t>
            </a:r>
            <a:br>
              <a:rPr lang="en-US" sz="3600" dirty="0"/>
            </a:br>
            <a:r>
              <a:rPr lang="en-US" sz="3600" dirty="0">
                <a:solidFill>
                  <a:schemeClr val="tx1"/>
                </a:solidFill>
              </a:rPr>
              <a:t>12.07.2021.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811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DC67-0CE8-6543-A3DC-CA36B6DA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what’s the problem?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0C647-E660-2C4F-A9B3-2EE508BF65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actual problem and confusion lies in hands of developers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In significant amount of cases, wrong element is used for wrong purpose, and their behavior is modified via JavaScript.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2E42B-5700-9B4E-9A33-E6058050A9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25FA4-98E9-EA43-B4E6-DC18EC3619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5D225-33E9-6744-90FC-61D9138DCE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1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DC67-0CE8-6543-A3DC-CA36B6DA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what’s the problem?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0C647-E660-2C4F-A9B3-2EE508BF65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This code works </a:t>
            </a:r>
            <a:r>
              <a:rPr lang="en-US" dirty="0">
                <a:sym typeface="Wingdings" pitchFamily="2" charset="2"/>
              </a:rPr>
              <a:t>. </a:t>
            </a:r>
          </a:p>
          <a:p>
            <a:r>
              <a:rPr lang="en-US" dirty="0">
                <a:sym typeface="Wingdings" pitchFamily="2" charset="2"/>
              </a:rPr>
              <a:t>In most cases, for most of the users .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Issues:</a:t>
            </a:r>
          </a:p>
          <a:p>
            <a:r>
              <a:rPr lang="en-US" dirty="0">
                <a:sym typeface="Wingdings" pitchFamily="2" charset="2"/>
              </a:rPr>
              <a:t>”</a:t>
            </a:r>
            <a:r>
              <a:rPr lang="en-US" dirty="0" err="1">
                <a:sym typeface="Wingdings" pitchFamily="2" charset="2"/>
              </a:rPr>
              <a:t>href</a:t>
            </a:r>
            <a:r>
              <a:rPr lang="en-US" dirty="0">
                <a:sym typeface="Wingdings" pitchFamily="2" charset="2"/>
              </a:rPr>
              <a:t>” attribute should be meaningful.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Although ”role” was set to button, some things are missing in order for it to work like a button.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Most important: </a:t>
            </a:r>
            <a:r>
              <a:rPr lang="en-US" b="1" i="1" dirty="0">
                <a:sym typeface="Wingdings" pitchFamily="2" charset="2"/>
              </a:rPr>
              <a:t>Space</a:t>
            </a:r>
            <a:r>
              <a:rPr lang="en-US" dirty="0">
                <a:sym typeface="Wingdings" pitchFamily="2" charset="2"/>
              </a:rPr>
              <a:t> key should activate it too.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For more details, see </a:t>
            </a:r>
            <a:r>
              <a:rPr lang="en-US" dirty="0">
                <a:sym typeface="Wingdings" pitchFamily="2" charset="2"/>
                <a:hlinkClick r:id="rId2"/>
              </a:rPr>
              <a:t>reference</a:t>
            </a:r>
            <a:r>
              <a:rPr lang="en-US" dirty="0">
                <a:sym typeface="Wingdings" pitchFamily="2" charset="2"/>
              </a:rPr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2E42B-5700-9B4E-9A33-E6058050A9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25FA4-98E9-EA43-B4E6-DC18EC3619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5D225-33E9-6744-90FC-61D9138DCE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EB52E-9BC0-674C-9C98-F33C57B8CE04}"/>
              </a:ext>
            </a:extLst>
          </p:cNvPr>
          <p:cNvSpPr txBox="1"/>
          <p:nvPr/>
        </p:nvSpPr>
        <p:spPr>
          <a:xfrm>
            <a:off x="739588" y="2850776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400" dirty="0" err="1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3BBCBC-794F-B94E-B69E-9168A2E4A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838" y="4109867"/>
            <a:ext cx="5950324" cy="336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0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DC67-0CE8-6543-A3DC-CA36B6DA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link or button dilemma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0C647-E660-2C4F-A9B3-2EE508BF65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Which element should we use?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“Read more…” will most probably lead the user to a different page </a:t>
            </a:r>
          </a:p>
          <a:p>
            <a:r>
              <a:rPr lang="en-US" i="1" dirty="0"/>
              <a:t>	(but it looks completely like a button!)</a:t>
            </a:r>
          </a:p>
          <a:p>
            <a:endParaRPr lang="en-US" i="1" dirty="0"/>
          </a:p>
          <a:p>
            <a:r>
              <a:rPr lang="en-US" dirty="0"/>
              <a:t>“X Close” will most probably close the popup dialog</a:t>
            </a:r>
          </a:p>
          <a:p>
            <a:r>
              <a:rPr lang="en-US" i="1" dirty="0"/>
              <a:t>	(but it looks completely like a link!)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2E42B-5700-9B4E-9A33-E6058050A9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25FA4-98E9-EA43-B4E6-DC18EC3619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5D225-33E9-6744-90FC-61D9138DCE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064D81-6849-804C-BAD2-00EFE0BEB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599" y="3349624"/>
            <a:ext cx="8686801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4CD4855-A1E2-E543-8D76-069C1D1460AF}"/>
              </a:ext>
            </a:extLst>
          </p:cNvPr>
          <p:cNvSpPr txBox="1">
            <a:spLocks/>
          </p:cNvSpPr>
          <p:nvPr/>
        </p:nvSpPr>
        <p:spPr>
          <a:xfrm>
            <a:off x="457330" y="9115630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618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37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856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75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094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713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3321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9510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GB" sz="1400" dirty="0"/>
              <a:t>https://</a:t>
            </a:r>
            <a:r>
              <a:rPr lang="en-GB" sz="1400" dirty="0" err="1"/>
              <a:t>www.smashingmagazine.com</a:t>
            </a:r>
            <a:r>
              <a:rPr lang="en-GB" sz="1400" dirty="0"/>
              <a:t>/2019/02/buttons-interfaces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25830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DC67-0CE8-6543-A3DC-CA36B6DA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link or button dilemma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0C647-E660-2C4F-A9B3-2EE508BF65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the end, it’s very simple…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2E42B-5700-9B4E-9A33-E6058050A9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25FA4-98E9-EA43-B4E6-DC18EC3619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/>
              <a:t>iX</a:t>
            </a:r>
            <a:r>
              <a:rPr lang="en-US" dirty="0"/>
              <a:t> / ©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5D225-33E9-6744-90FC-61D9138DCE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B4E0EB-08D3-1D44-B754-3D862BFEC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070" y="3013588"/>
            <a:ext cx="9881596" cy="555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A499D2D-C326-624C-B749-44DBBF6D2D38}"/>
              </a:ext>
            </a:extLst>
          </p:cNvPr>
          <p:cNvSpPr txBox="1">
            <a:spLocks/>
          </p:cNvSpPr>
          <p:nvPr/>
        </p:nvSpPr>
        <p:spPr>
          <a:xfrm>
            <a:off x="457330" y="9115630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618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37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856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75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094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713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3321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9510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Source:</a:t>
            </a:r>
            <a:r>
              <a:rPr lang="en-US" sz="1400" dirty="0"/>
              <a:t> </a:t>
            </a:r>
            <a:r>
              <a:rPr lang="en-GB" sz="1400" dirty="0"/>
              <a:t>https://</a:t>
            </a:r>
            <a:r>
              <a:rPr lang="en-GB" sz="1400" dirty="0" err="1"/>
              <a:t>www.smashingmagazine.com</a:t>
            </a:r>
            <a:r>
              <a:rPr lang="en-GB" sz="1400" dirty="0"/>
              <a:t>/2019/02/buttons-interfaces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61876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forms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68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D810-59A1-AD42-BF41-BC612920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forms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997C9D-8AA9-6845-B554-A9D77CB15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Forms are main point of interaction between the user and website.</a:t>
            </a:r>
          </a:p>
          <a:p>
            <a:endParaRPr lang="en-US" dirty="0"/>
          </a:p>
          <a:p>
            <a:r>
              <a:rPr lang="en-US" dirty="0"/>
              <a:t>Users can enter data, which is submitted for processing and storage, or used on client-side to update the UI.</a:t>
            </a:r>
          </a:p>
          <a:p>
            <a:endParaRPr lang="en-US" dirty="0"/>
          </a:p>
          <a:p>
            <a:r>
              <a:rPr lang="en-US" dirty="0"/>
              <a:t>Forms consist of one or more form controls.</a:t>
            </a:r>
          </a:p>
          <a:p>
            <a:endParaRPr lang="en-US" dirty="0"/>
          </a:p>
          <a:p>
            <a:r>
              <a:rPr lang="en-US" dirty="0"/>
              <a:t>Form controls can be text fields, dropdowns, etc. They can also enforce specific value formats or ranges.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89A9FC-CE8E-4A4E-8FF3-D59F10BA3B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D20D3-28D5-D24B-9159-594CC827B6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8161A-8A4F-EC4C-ACD4-0BA60675F3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8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36520DC-CA9E-5A40-A434-FE866A47F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25566" y="378175"/>
            <a:ext cx="2705100" cy="233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126CD1-D81B-AB4A-B766-E6926D3F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Keep the forms as short as possible.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Ask only for the data that is absolutely needed.</a:t>
            </a:r>
            <a:br>
              <a:rPr lang="en-US" dirty="0"/>
            </a:b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8FF728-7FD0-8C47-B48D-81D43FCA1A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5C006F-1124-874B-A802-97AA62FF48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30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D810-59A1-AD42-BF41-BC612920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&lt;form&gt; element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997C9D-8AA9-6845-B554-A9D77CB15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/>
              <a:t>Wrapper for the form.</a:t>
            </a:r>
          </a:p>
          <a:p>
            <a:endParaRPr lang="en-US" sz="2600" dirty="0"/>
          </a:p>
          <a:p>
            <a:r>
              <a:rPr lang="en-US" sz="2600" dirty="0"/>
              <a:t>Has specific attributes for form-handling purposes, all of them are optional.</a:t>
            </a:r>
          </a:p>
          <a:p>
            <a:endParaRPr lang="en-US" sz="2600" dirty="0"/>
          </a:p>
          <a:p>
            <a:r>
              <a:rPr lang="en-US" sz="2600" dirty="0"/>
              <a:t>Standard practice is to always set at least two:</a:t>
            </a:r>
          </a:p>
          <a:p>
            <a:endParaRPr lang="en-US" sz="2600" dirty="0"/>
          </a:p>
          <a:p>
            <a:r>
              <a:rPr lang="en-US" sz="2600" b="1" dirty="0"/>
              <a:t>action </a:t>
            </a:r>
            <a:r>
              <a:rPr lang="en-US" sz="2600" dirty="0"/>
              <a:t>– location where the form should be submitted</a:t>
            </a:r>
          </a:p>
          <a:p>
            <a:endParaRPr lang="en-US" sz="2600" dirty="0"/>
          </a:p>
          <a:p>
            <a:r>
              <a:rPr lang="en-US" sz="2600" b="1" dirty="0"/>
              <a:t>method </a:t>
            </a:r>
            <a:r>
              <a:rPr lang="en-US" sz="2600" dirty="0"/>
              <a:t>– defines the HTTP method to send the data</a:t>
            </a:r>
          </a:p>
          <a:p>
            <a:endParaRPr lang="en-US" sz="2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89A9FC-CE8E-4A4E-8FF3-D59F10BA3B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D20D3-28D5-D24B-9159-594CC827B6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8161A-8A4F-EC4C-ACD4-0BA60675F3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99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D810-59A1-AD42-BF41-BC612920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&lt;form&gt; element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997C9D-8AA9-6845-B554-A9D77CB15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/>
              <a:t>Let’s try to create our simple form!</a:t>
            </a:r>
          </a:p>
          <a:p>
            <a:endParaRPr lang="en-US" sz="2600" dirty="0"/>
          </a:p>
          <a:p>
            <a:r>
              <a:rPr lang="en-US" sz="2600" dirty="0"/>
              <a:t>It should consist of 3 text fields, each with a label</a:t>
            </a:r>
          </a:p>
          <a:p>
            <a:r>
              <a:rPr lang="en-US" sz="2600" dirty="0"/>
              <a:t>	- </a:t>
            </a:r>
            <a:r>
              <a:rPr lang="en-US" sz="2600" i="1" dirty="0"/>
              <a:t>name</a:t>
            </a:r>
            <a:r>
              <a:rPr lang="en-US" sz="2600" dirty="0"/>
              <a:t>, a single-line text field</a:t>
            </a:r>
          </a:p>
          <a:p>
            <a:r>
              <a:rPr lang="en-US" sz="2600" dirty="0"/>
              <a:t>	- </a:t>
            </a:r>
            <a:r>
              <a:rPr lang="en-US" sz="2600" i="1" dirty="0"/>
              <a:t>email</a:t>
            </a:r>
            <a:r>
              <a:rPr lang="en-US" sz="2600" dirty="0"/>
              <a:t>, an email field</a:t>
            </a:r>
          </a:p>
          <a:p>
            <a:r>
              <a:rPr lang="en-US" sz="2600" dirty="0"/>
              <a:t>	- </a:t>
            </a:r>
            <a:r>
              <a:rPr lang="en-US" sz="2600" i="1" dirty="0"/>
              <a:t>message</a:t>
            </a:r>
            <a:r>
              <a:rPr lang="en-US" sz="2600" dirty="0"/>
              <a:t>, a multi-line text field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89A9FC-CE8E-4A4E-8FF3-D59F10BA3B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D20D3-28D5-D24B-9159-594CC827B6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8161A-8A4F-EC4C-ACD4-0BA60675F3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0890355-AE1E-CC4C-A174-6CA6A022C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0" y="3557587"/>
            <a:ext cx="50800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218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D810-59A1-AD42-BF41-BC612920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&lt;form&gt; element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997C9D-8AA9-6845-B554-A9D77CB15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/>
              <a:t>We’ve used &lt;label&gt; for every field, to set an explicit label for each form control.</a:t>
            </a:r>
          </a:p>
          <a:p>
            <a:endParaRPr lang="en-US" sz="2600" dirty="0"/>
          </a:p>
          <a:p>
            <a:r>
              <a:rPr lang="en-US" sz="2600" dirty="0"/>
              <a:t>We’ve used different types of &lt;input&gt;:</a:t>
            </a:r>
          </a:p>
          <a:p>
            <a:r>
              <a:rPr lang="en-US" sz="2600" dirty="0"/>
              <a:t>	- </a:t>
            </a:r>
            <a:r>
              <a:rPr lang="en-US" sz="2600" i="1" dirty="0"/>
              <a:t>text </a:t>
            </a:r>
            <a:r>
              <a:rPr lang="en-US" sz="2600" dirty="0"/>
              <a:t>– a default type and represents a basic single-line text field</a:t>
            </a:r>
          </a:p>
          <a:p>
            <a:endParaRPr lang="en-US" sz="2600" dirty="0"/>
          </a:p>
          <a:p>
            <a:r>
              <a:rPr lang="en-US" sz="2600" dirty="0"/>
              <a:t>	- </a:t>
            </a:r>
            <a:r>
              <a:rPr lang="en-US" sz="2600" i="1" dirty="0"/>
              <a:t>email </a:t>
            </a:r>
            <a:r>
              <a:rPr lang="en-US" sz="2600" dirty="0"/>
              <a:t>– defines a single-line field which only accepts email addresses</a:t>
            </a:r>
          </a:p>
          <a:p>
            <a:endParaRPr lang="en-US" sz="2600" dirty="0"/>
          </a:p>
          <a:p>
            <a:r>
              <a:rPr lang="en-US" sz="2600" dirty="0"/>
              <a:t>We’ve used the &lt;</a:t>
            </a:r>
            <a:r>
              <a:rPr lang="en-US" sz="2600" dirty="0" err="1"/>
              <a:t>textarea</a:t>
            </a:r>
            <a:r>
              <a:rPr lang="en-US" sz="2600" dirty="0"/>
              <a:t>&gt; which requires a closing tag.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89A9FC-CE8E-4A4E-8FF3-D59F10BA3B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D20D3-28D5-D24B-9159-594CC827B6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8161A-8A4F-EC4C-ACD4-0BA60675F3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544A08-E8CF-4740-9A97-1B9C591B0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0" y="2786115"/>
            <a:ext cx="8229601" cy="601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58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18FEE-AED2-314F-91C8-B1BD9EC8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7FEBE1-70FE-9E4A-B959-AED3353E1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272684-9C14-0446-9995-01B3DCFBB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9F6D7D8-F8FF-A247-8C0B-D79E156F77E6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Anchor vs. Button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Intro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to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forms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[lunch break]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Form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controls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Form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validation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10" name="Grafik 24">
            <a:extLst>
              <a:ext uri="{FF2B5EF4-FFF2-40B4-BE49-F238E27FC236}">
                <a16:creationId xmlns:a16="http://schemas.microsoft.com/office/drawing/2014/main" id="{8CF0FDD2-0BE6-B84C-8B14-1E44278ED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1972" y="3919116"/>
            <a:ext cx="5770530" cy="245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27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D810-59A1-AD42-BF41-BC612920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&lt;form&gt; element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997C9D-8AA9-6845-B554-A9D77CB15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/>
              <a:t>Difference in setting the default value.</a:t>
            </a:r>
          </a:p>
          <a:p>
            <a:endParaRPr lang="en-US" sz="2600" dirty="0"/>
          </a:p>
          <a:p>
            <a:r>
              <a:rPr lang="en-US" sz="2600" dirty="0"/>
              <a:t>Empty element uses ”value” attribute.</a:t>
            </a:r>
          </a:p>
          <a:p>
            <a:endParaRPr lang="en-US" sz="2600" dirty="0"/>
          </a:p>
          <a:p>
            <a:r>
              <a:rPr lang="en-US" sz="2600" dirty="0"/>
              <a:t>Non-empty element has the value between opening and closing tags.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89A9FC-CE8E-4A4E-8FF3-D59F10BA3B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D20D3-28D5-D24B-9159-594CC827B6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8161A-8A4F-EC4C-ACD4-0BA60675F3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E5C57-E736-D94A-B62E-8DD50218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320" y="3699201"/>
            <a:ext cx="8625360" cy="289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93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D810-59A1-AD42-BF41-BC612920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button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997C9D-8AA9-6845-B554-A9D77CB15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/>
              <a:t>We’re missing a button to submit the form.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Let’s add a &lt;button&gt; element.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89A9FC-CE8E-4A4E-8FF3-D59F10BA3B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D20D3-28D5-D24B-9159-594CC827B6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8161A-8A4F-EC4C-ACD4-0BA60675F3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3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D810-59A1-AD42-BF41-BC612920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button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997C9D-8AA9-6845-B554-A9D77CB15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/>
              <a:t>Button has 3 types:</a:t>
            </a:r>
          </a:p>
          <a:p>
            <a:endParaRPr lang="en-US" sz="2600" dirty="0"/>
          </a:p>
          <a:p>
            <a:r>
              <a:rPr lang="en-US" sz="2400" i="1" dirty="0"/>
              <a:t>submit</a:t>
            </a:r>
            <a:r>
              <a:rPr lang="en-US" sz="2400" dirty="0"/>
              <a:t> (default) – submits the form data to the location defined by “action” attribute</a:t>
            </a:r>
          </a:p>
          <a:p>
            <a:endParaRPr lang="en-US" sz="2400" i="1" dirty="0"/>
          </a:p>
          <a:p>
            <a:r>
              <a:rPr lang="en-US" sz="2400" i="1" dirty="0"/>
              <a:t>reset</a:t>
            </a:r>
            <a:r>
              <a:rPr lang="en-US" sz="2400" dirty="0"/>
              <a:t> – resets the form controls to their initial value. From UX perspective, this is considered as bad practice, so it’s not used that often</a:t>
            </a:r>
            <a:endParaRPr lang="en-US" sz="2400" i="1" dirty="0"/>
          </a:p>
          <a:p>
            <a:endParaRPr lang="en-US" sz="2400" i="1" dirty="0"/>
          </a:p>
          <a:p>
            <a:r>
              <a:rPr lang="en-US" sz="2400" i="1" dirty="0"/>
              <a:t>button</a:t>
            </a:r>
            <a:r>
              <a:rPr lang="en-US" sz="2400" dirty="0"/>
              <a:t> – does nothing when activated (JS handler has to be developed)</a:t>
            </a:r>
            <a:endParaRPr lang="en-US" sz="2400" i="1" dirty="0"/>
          </a:p>
          <a:p>
            <a:endParaRPr lang="en-US" sz="2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89A9FC-CE8E-4A4E-8FF3-D59F10BA3B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D20D3-28D5-D24B-9159-594CC827B6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8161A-8A4F-EC4C-ACD4-0BA60675F3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D0C27C-0131-9D40-AB12-356469239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815" y="3504966"/>
            <a:ext cx="8338851" cy="328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43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2F05B1-1F54-A145-93F3-CA012E24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the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FB1273-3D85-8E40-86B3-9F56332BAA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is submitted to the location defined in “</a:t>
            </a:r>
            <a:r>
              <a:rPr lang="en-US" b="1" dirty="0"/>
              <a:t>action</a:t>
            </a:r>
            <a:r>
              <a:rPr lang="en-US" dirty="0"/>
              <a:t>” attribute, with a HTTP method defined in “</a:t>
            </a:r>
            <a:r>
              <a:rPr lang="en-US" b="1" dirty="0"/>
              <a:t>method” </a:t>
            </a:r>
            <a:r>
              <a:rPr lang="en-US" dirty="0"/>
              <a:t>attribute.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 has a key/value form, where key is the form control’s “</a:t>
            </a:r>
            <a:r>
              <a:rPr lang="en-US" b="1" dirty="0"/>
              <a:t>name”</a:t>
            </a:r>
            <a:r>
              <a:rPr lang="en-US" dirty="0"/>
              <a:t> attribute, and value it’s value.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see how that works.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CCE035-B742-6742-9511-C6FA4CD0F7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0E778-4AC2-A445-8BED-B2B7ECB33F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FCB93-AC99-A547-A775-E58B701CF4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43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2F05B1-1F54-A145-93F3-CA012E24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the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FB1273-3D85-8E40-86B3-9F56332BAA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GET method</a:t>
            </a:r>
          </a:p>
          <a:p>
            <a:endParaRPr lang="en-US" dirty="0"/>
          </a:p>
          <a:p>
            <a:r>
              <a:rPr lang="en-US" dirty="0"/>
              <a:t>Data is appended to the URL.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CCE035-B742-6742-9511-C6FA4CD0F7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POST method</a:t>
            </a:r>
          </a:p>
          <a:p>
            <a:endParaRPr lang="en-US" dirty="0"/>
          </a:p>
          <a:p>
            <a:r>
              <a:rPr lang="en-US" dirty="0"/>
              <a:t>Data is added to the request body.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0E778-4AC2-A445-8BED-B2B7ECB33F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/>
              <a:t>iX</a:t>
            </a:r>
            <a:r>
              <a:rPr lang="en-US" dirty="0"/>
              <a:t> / ©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FCB93-AC99-A547-A775-E58B701CF4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0B8EEA-3168-3E42-ADBC-87FABD29C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544572"/>
            <a:ext cx="6970961" cy="1601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D4DBAA-14FC-F04C-ADF3-ABA55AAB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670" y="5139686"/>
            <a:ext cx="7820659" cy="300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6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F6CA-4E9F-EB49-BF3C-94F4EA08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EACED-1AA8-624E-8832-15B7CE9F0C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Flexibility of forms is making them one of the most complex structures in HTML.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the correct structure will help ensure that the form is both usable and accessible.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Important:</a:t>
            </a:r>
            <a:r>
              <a:rPr lang="en-US" dirty="0"/>
              <a:t> it is forbidden to nest a form inside another form.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9392A-85F3-2144-8371-1173FA7320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FE1F0-93BE-D046-8262-B35F5CEFB6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A2BF2-293B-CB41-ADEB-93212A6A7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0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F6CA-4E9F-EB49-BF3C-94F4EA08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Fieldset</a:t>
            </a:r>
            <a:r>
              <a:rPr lang="en-US" dirty="0"/>
              <a:t> and legend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EACED-1AA8-624E-8832-15B7CE9F0C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fieldset</a:t>
            </a:r>
            <a:r>
              <a:rPr lang="en-US" dirty="0"/>
              <a:t>&gt; is a convenient way to create groups of widgets that share the same purpose.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&lt;legend&gt; labels the &lt;</a:t>
            </a:r>
            <a:r>
              <a:rPr lang="en-US" dirty="0" err="1"/>
              <a:t>fieldset</a:t>
            </a:r>
            <a:r>
              <a:rPr lang="en-US" dirty="0"/>
              <a:t>&gt; group.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screen readers will read the legend before the label of each form control.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9392A-85F3-2144-8371-1173FA7320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FE1F0-93BE-D046-8262-B35F5CEFB6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A2BF2-293B-CB41-ADEB-93212A6A7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AC7B29-4623-7B4E-A638-F4ED84F31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654" y="3435303"/>
            <a:ext cx="8538692" cy="471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52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F6CA-4E9F-EB49-BF3C-94F4EA08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EACED-1AA8-624E-8832-15B7CE9F0C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470" cy="6435725"/>
          </a:xfrm>
        </p:spPr>
        <p:txBody>
          <a:bodyPr/>
          <a:lstStyle/>
          <a:p>
            <a:r>
              <a:rPr lang="en-US" dirty="0"/>
              <a:t>With &lt;label&gt;, we’re defining a label for the form control.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Explicit association with “</a:t>
            </a:r>
            <a:r>
              <a:rPr lang="en-US" b="1" dirty="0"/>
              <a:t>for</a:t>
            </a:r>
            <a:r>
              <a:rPr lang="en-US" dirty="0"/>
              <a:t>” attribute.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Implicit association with nesting the form control inside &lt;label&gt;.</a:t>
            </a:r>
          </a:p>
          <a:p>
            <a:r>
              <a:rPr lang="en-US" dirty="0"/>
              <a:t>	- it is a good practice to keep the “for” </a:t>
            </a:r>
            <a:r>
              <a:rPr lang="en-US" dirty="0" err="1"/>
              <a:t>attr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Labels are clickable! They either focus the control, or select them (e.g. checkbox).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9392A-85F3-2144-8371-1173FA7320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FE1F0-93BE-D046-8262-B35F5CEFB6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A2BF2-293B-CB41-ADEB-93212A6A7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5E7DFD-206C-A64C-9F0E-E4CCBCE58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301" y="3109772"/>
            <a:ext cx="8243365" cy="407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18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F6CA-4E9F-EB49-BF3C-94F4EA08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EACED-1AA8-624E-8832-15B7CE9F0C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470" cy="6435725"/>
          </a:xfrm>
        </p:spPr>
        <p:txBody>
          <a:bodyPr/>
          <a:lstStyle/>
          <a:p>
            <a:r>
              <a:rPr lang="en-US" dirty="0"/>
              <a:t>Besides form specific HTML elements, form markup is “just HTML” and all the HTML power can be used to structure a form.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most cases, following elements are used:</a:t>
            </a:r>
          </a:p>
          <a:p>
            <a:r>
              <a:rPr lang="en-US" dirty="0"/>
              <a:t>	&lt;div&gt;</a:t>
            </a:r>
          </a:p>
          <a:p>
            <a:r>
              <a:rPr lang="en-US" dirty="0"/>
              <a:t>	&lt;ul&gt; with &lt;li&gt;s</a:t>
            </a:r>
          </a:p>
          <a:p>
            <a:endParaRPr lang="en-US" dirty="0"/>
          </a:p>
          <a:p>
            <a:r>
              <a:rPr lang="en-US" dirty="0"/>
              <a:t>Common practice is to use HTML headings and/or &lt;section&gt; to separate sections of complex forms.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9392A-85F3-2144-8371-1173FA7320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FE1F0-93BE-D046-8262-B35F5CEFB6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A2BF2-293B-CB41-ADEB-93212A6A7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96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controls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6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Friday Exercise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99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input fields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23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input fields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F97F9D-2585-1449-B467-EA19CCE4F8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Common behavior:</a:t>
            </a:r>
          </a:p>
          <a:p>
            <a:endParaRPr lang="en-US" dirty="0"/>
          </a:p>
          <a:p>
            <a:r>
              <a:rPr lang="en-US" dirty="0"/>
              <a:t>Can me marked as </a:t>
            </a:r>
            <a:r>
              <a:rPr lang="en-US" i="1" dirty="0" err="1"/>
              <a:t>readonly</a:t>
            </a:r>
            <a:r>
              <a:rPr lang="en-US" i="1" dirty="0"/>
              <a:t> </a:t>
            </a:r>
            <a:r>
              <a:rPr lang="en-US" dirty="0"/>
              <a:t>or </a:t>
            </a:r>
            <a:r>
              <a:rPr lang="en-US" i="1" dirty="0"/>
              <a:t>disabled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have a </a:t>
            </a:r>
            <a:r>
              <a:rPr lang="en-US" i="1" dirty="0"/>
              <a:t>placeholder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be constrained with </a:t>
            </a:r>
            <a:r>
              <a:rPr lang="en-US" i="1" dirty="0" err="1"/>
              <a:t>maxlength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benefit from the spell checking with </a:t>
            </a:r>
            <a:r>
              <a:rPr lang="en-US" i="1" dirty="0"/>
              <a:t>spellcheck</a:t>
            </a:r>
            <a:r>
              <a:rPr lang="en-US" dirty="0"/>
              <a:t> attribute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47D0DB-91B3-FB48-8120-AC9AADA08E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61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2208-DBF1-8D40-BD61-BF57AC5C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text field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9618C-B825-144C-AE2E-27C52302F5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Most basic example.</a:t>
            </a:r>
          </a:p>
          <a:p>
            <a:endParaRPr lang="en-US" dirty="0"/>
          </a:p>
          <a:p>
            <a:r>
              <a:rPr lang="en-US" dirty="0"/>
              <a:t>Allows the user to enter a single-line text content.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BA234-1AB0-8049-B25C-EA670769FF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00A7-BCB0-9E47-AC48-4E5A8F745C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7A6C5-2057-5D41-9DA2-FA65EAD7D1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D92A88-EAF6-854E-8AB1-D3A246293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066" y="4306164"/>
            <a:ext cx="8229600" cy="16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05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6242-8152-7544-B0AB-3C5B297C5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field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478F-48E4-C741-A62D-96F11E67FC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Does not add any special constraint to the field or text.</a:t>
            </a:r>
          </a:p>
          <a:p>
            <a:endParaRPr lang="en-US" dirty="0"/>
          </a:p>
          <a:p>
            <a:r>
              <a:rPr lang="en-US" dirty="0"/>
              <a:t>It only obscures the value, that it cannot be read by others.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5B382-80B6-6B44-8085-1BF01B0F2A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C44D5-BDA5-D44D-B72B-0776DA3048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D3D04-562B-8548-89E4-9E99EFE8CF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87C049-F381-F74B-805F-383C72CFC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920" y="4331963"/>
            <a:ext cx="8255746" cy="16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59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6242-8152-7544-B0AB-3C5B297C5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field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478F-48E4-C741-A62D-96F11E67FC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Form control which is not actually visible to the user.</a:t>
            </a:r>
          </a:p>
          <a:p>
            <a:endParaRPr lang="en-US" dirty="0"/>
          </a:p>
          <a:p>
            <a:r>
              <a:rPr lang="en-US" dirty="0"/>
              <a:t>It is still submitted to server.</a:t>
            </a:r>
          </a:p>
          <a:p>
            <a:endParaRPr lang="en-US" dirty="0"/>
          </a:p>
          <a:p>
            <a:r>
              <a:rPr lang="en-US" dirty="0"/>
              <a:t>It will never receive focus, and screen reader will not notice it.</a:t>
            </a:r>
          </a:p>
          <a:p>
            <a:endParaRPr lang="en-US" dirty="0"/>
          </a:p>
          <a:p>
            <a:r>
              <a:rPr lang="en-US" dirty="0"/>
              <a:t>Example usage: a timestamp when the order is placed.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5B382-80B6-6B44-8085-1BF01B0F2A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C44D5-BDA5-D44D-B72B-0776DA3048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D3D04-562B-8548-89E4-9E99EFE8CF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84FB09-4E50-9246-A3EE-A61D91EE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497" y="7558835"/>
            <a:ext cx="10443169" cy="145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91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84047-3BCE-F746-A856-D6BEF011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field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82532-497B-4A47-A89E-9EC421912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Used to enter valid email addresses.</a:t>
            </a:r>
          </a:p>
          <a:p>
            <a:endParaRPr lang="en-US" dirty="0"/>
          </a:p>
          <a:p>
            <a:r>
              <a:rPr lang="en-US" dirty="0"/>
              <a:t>By providing “multiple” attribute, it can receive multiple addresses, separated with comma.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18525-6E7C-AB4B-A400-3F5856ECEF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C81CC-4785-7B49-941C-616AD0D7F2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50BBC-A1B3-9148-9627-416E03AFE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76B523-A32E-0042-9028-5600A0404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0" y="4455905"/>
            <a:ext cx="8229600" cy="138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40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0205-D09C-FE45-8E4F-7A85C01D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field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64DA6-ED6F-B342-B29B-C1B64AFDB0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Input that has a trigger to clear the value.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17F2A-BB49-BD4D-BD5B-2860C46EC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1EAAF-B566-9945-AC46-FDEA3DE048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D75C0-31E3-0244-8177-EF73203F5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61288-5AAB-FB43-B026-FE2797494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066" y="4321544"/>
            <a:ext cx="8229600" cy="16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98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0205-D09C-FE45-8E4F-7A85C01D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 field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64DA6-ED6F-B342-B29B-C1B64AFDB0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as for emails, input that receives a telephone value.</a:t>
            </a:r>
          </a:p>
          <a:p>
            <a:endParaRPr lang="en-US" dirty="0"/>
          </a:p>
          <a:p>
            <a:r>
              <a:rPr lang="en-US" dirty="0"/>
              <a:t>While focused on mobile, a keypad keyboard will be displayed.</a:t>
            </a:r>
          </a:p>
          <a:p>
            <a:endParaRPr lang="en-US" dirty="0"/>
          </a:p>
          <a:p>
            <a:r>
              <a:rPr lang="en-US" dirty="0"/>
              <a:t>There is no restriction to enter only numbers, due to different phone number format around the world.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17F2A-BB49-BD4D-BD5B-2860C46EC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1EAAF-B566-9945-AC46-FDEA3DE048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D75C0-31E3-0244-8177-EF73203F5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1CD75C-A48B-CF44-8C1F-AEE58A71B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063" y="4161607"/>
            <a:ext cx="8229601" cy="197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08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0205-D09C-FE45-8E4F-7A85C01D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field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64DA6-ED6F-B342-B29B-C1B64AFDB0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Special type to enter URLs.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will include a validation for a valid URL.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17F2A-BB49-BD4D-BD5B-2860C46EC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1EAAF-B566-9945-AC46-FDEA3DE048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D75C0-31E3-0244-8177-EF73203F5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14F34E-AEDD-D748-9DDA-CC860E16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063" y="4161607"/>
            <a:ext cx="8229601" cy="197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0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0205-D09C-FE45-8E4F-7A85C01D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field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64DA6-ED6F-B342-B29B-C1B64AFDB0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Allows only numbers to be entered.</a:t>
            </a:r>
          </a:p>
          <a:p>
            <a:endParaRPr lang="en-US" dirty="0"/>
          </a:p>
          <a:p>
            <a:r>
              <a:rPr lang="en-US" dirty="0"/>
              <a:t>By default, it provides two buttons to increase/decrease the value.</a:t>
            </a:r>
          </a:p>
          <a:p>
            <a:endParaRPr lang="en-US" dirty="0"/>
          </a:p>
          <a:p>
            <a:r>
              <a:rPr lang="en-US" dirty="0"/>
              <a:t>On mobile, it will open a numeric keyboard.</a:t>
            </a:r>
          </a:p>
          <a:p>
            <a:endParaRPr lang="en-US" dirty="0"/>
          </a:p>
          <a:p>
            <a:r>
              <a:rPr lang="en-US" dirty="0"/>
              <a:t>Attributes:</a:t>
            </a:r>
          </a:p>
          <a:p>
            <a:r>
              <a:rPr lang="en-US" dirty="0"/>
              <a:t>	</a:t>
            </a:r>
            <a:r>
              <a:rPr lang="en-US" b="1" dirty="0"/>
              <a:t>min</a:t>
            </a:r>
            <a:r>
              <a:rPr lang="en-US" dirty="0"/>
              <a:t> – the minimum value</a:t>
            </a:r>
          </a:p>
          <a:p>
            <a:r>
              <a:rPr lang="en-US" dirty="0"/>
              <a:t>	</a:t>
            </a:r>
            <a:r>
              <a:rPr lang="en-US" b="1" dirty="0"/>
              <a:t>max</a:t>
            </a:r>
            <a:r>
              <a:rPr lang="en-US" dirty="0"/>
              <a:t> – the maximum value</a:t>
            </a:r>
          </a:p>
          <a:p>
            <a:r>
              <a:rPr lang="en-US" dirty="0"/>
              <a:t>	</a:t>
            </a:r>
            <a:r>
              <a:rPr lang="en-US" b="1" dirty="0"/>
              <a:t>step</a:t>
            </a:r>
            <a:r>
              <a:rPr lang="en-US" dirty="0"/>
              <a:t> – steps that are allowed (default: 1). If float number wanted, use ”any” or specific “0.01”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17F2A-BB49-BD4D-BD5B-2860C46EC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1EAAF-B566-9945-AC46-FDEA3DE048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D75C0-31E3-0244-8177-EF73203F5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9A60AD-40AA-6C47-8751-D8DD60781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065" y="2574925"/>
            <a:ext cx="8229601" cy="1852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D5C1E-13F8-1E42-992C-10A74E6A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5871757"/>
            <a:ext cx="9601200" cy="180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96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6B198-9087-BF40-A816-8B11330F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1601682"/>
          </a:xfrm>
        </p:spPr>
        <p:txBody>
          <a:bodyPr/>
          <a:lstStyle/>
          <a:p>
            <a:r>
              <a:rPr lang="en-US" dirty="0"/>
              <a:t>HTML day 04 - Friday exercise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EFB04F-8F7C-624A-85D3-32A1113346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9F011-090A-2540-A3BF-5BBD734285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35A0EA38-8AA4-5649-8CDE-E84D6932AA74}"/>
              </a:ext>
            </a:extLst>
          </p:cNvPr>
          <p:cNvSpPr txBox="1"/>
          <p:nvPr/>
        </p:nvSpPr>
        <p:spPr>
          <a:xfrm>
            <a:off x="457066" y="2603912"/>
            <a:ext cx="17373600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457200" lvl="0" indent="-457200" defTabSz="914400" fontAlgn="base">
              <a:lnSpc>
                <a:spcPct val="150000"/>
              </a:lnSpc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Pull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latest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changes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on „html-day-04”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branch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bootcamp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workshop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repository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There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is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an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html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file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and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assets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 Do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following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tasks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:</a:t>
            </a:r>
          </a:p>
          <a:p>
            <a:pPr marL="1143388" lvl="1" indent="-457200" defTabSz="914400" fontAlgn="base">
              <a:lnSpc>
                <a:spcPct val="150000"/>
              </a:lnSpc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Add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logo to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header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page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marL="1143388" lvl="1" indent="-457200" defTabSz="914400" fontAlgn="base">
              <a:lnSpc>
                <a:spcPct val="150000"/>
              </a:lnSpc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Embed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youtube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video to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main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article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content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: 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hlinkClick r:id="rId3"/>
              </a:rPr>
              <a:t>https://www.youtube.com/watch?v=kR8dPbrDeV4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marL="1143388" lvl="1" indent="-457200" defTabSz="914400" fontAlgn="base">
              <a:lnSpc>
                <a:spcPct val="150000"/>
              </a:lnSpc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Add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responsive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images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to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further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info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section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where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we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want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to show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different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images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in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different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viewports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marL="1829578" lvl="2" indent="-457200" defTabSz="914400" fontAlgn="base">
              <a:lnSpc>
                <a:spcPct val="150000"/>
              </a:lnSpc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Target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mobile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tablet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and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desktop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screens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(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choose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viewport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definition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on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your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hr-HR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own</a:t>
            </a:r>
            <a:r>
              <a:rPr lang="hr-H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)</a:t>
            </a:r>
            <a:endParaRPr lang="de-DE" sz="24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endParaRPr lang="de-DE" sz="24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663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0205-D09C-FE45-8E4F-7A85C01D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field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64DA6-ED6F-B342-B29B-C1B64AFDB0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Another way to pick a number.</a:t>
            </a:r>
          </a:p>
          <a:p>
            <a:endParaRPr lang="en-US" dirty="0"/>
          </a:p>
          <a:p>
            <a:r>
              <a:rPr lang="en-US" dirty="0"/>
              <a:t>Most common usage in filters for the price range on web shops.</a:t>
            </a:r>
          </a:p>
          <a:p>
            <a:endParaRPr lang="en-US" dirty="0"/>
          </a:p>
          <a:p>
            <a:r>
              <a:rPr lang="en-US" dirty="0"/>
              <a:t>From usage perspective, they are less accurate than numeric inputs =&gt; should be used when precise value </a:t>
            </a:r>
            <a:r>
              <a:rPr lang="en-US" b="1" dirty="0"/>
              <a:t>is not</a:t>
            </a:r>
            <a:r>
              <a:rPr lang="en-US" dirty="0"/>
              <a:t> important.</a:t>
            </a:r>
          </a:p>
          <a:p>
            <a:endParaRPr lang="en-US" dirty="0"/>
          </a:p>
          <a:p>
            <a:r>
              <a:rPr lang="en-US" dirty="0"/>
              <a:t>We should always configure “min”, “max” and “step” attributes.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17F2A-BB49-BD4D-BD5B-2860C46EC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1EAAF-B566-9945-AC46-FDEA3DE048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D75C0-31E3-0244-8177-EF73203F5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BD2CD-CD6C-AD42-B3F0-23334646B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656" y="3264473"/>
            <a:ext cx="4184688" cy="529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70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0205-D09C-FE45-8E4F-7A85C01D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field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64DA6-ED6F-B342-B29B-C1B64AFDB0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Issue: we don’t have a visual feedback of the currently selected value.</a:t>
            </a:r>
          </a:p>
          <a:p>
            <a:endParaRPr lang="en-US" dirty="0"/>
          </a:p>
          <a:p>
            <a:r>
              <a:rPr lang="en-US" dirty="0"/>
              <a:t>We can use &lt;output&gt; element next to the slider.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17F2A-BB49-BD4D-BD5B-2860C46EC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1EAAF-B566-9945-AC46-FDEA3DE048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D75C0-31E3-0244-8177-EF73203F5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C4B5BE-4530-D848-A990-DDAE023F6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423" y="3233646"/>
            <a:ext cx="8477153" cy="511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64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0205-D09C-FE45-8E4F-7A85C01D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field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64DA6-ED6F-B342-B29B-C1B64AFDB0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Issue: we don’t have a visual feedback of the currently selected value.</a:t>
            </a:r>
          </a:p>
          <a:p>
            <a:endParaRPr lang="en-US" dirty="0"/>
          </a:p>
          <a:p>
            <a:r>
              <a:rPr lang="en-US" dirty="0"/>
              <a:t>We can use &lt;output&gt; element next to the slider.</a:t>
            </a:r>
          </a:p>
          <a:p>
            <a:endParaRPr lang="en-US" dirty="0"/>
          </a:p>
          <a:p>
            <a:r>
              <a:rPr lang="en-US" dirty="0"/>
              <a:t>We need to implement the JS behavior in order to get the value.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17F2A-BB49-BD4D-BD5B-2860C46EC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1EAAF-B566-9945-AC46-FDEA3DE048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D75C0-31E3-0244-8177-EF73203F5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69DC3E-0F4E-4045-8D20-59EFB1511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994" y="3202241"/>
            <a:ext cx="8680012" cy="518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51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Checkable items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15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E0FD77-C345-D842-9993-BADAC6D9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Checkable items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B59638-B8D0-3E43-B31F-3363B76E75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Their state changes when clicking on them (or their labels).</a:t>
            </a:r>
          </a:p>
          <a:p>
            <a:endParaRPr lang="en-US" dirty="0"/>
          </a:p>
          <a:p>
            <a:r>
              <a:rPr lang="en-US" dirty="0"/>
              <a:t>Different behavior on form submit. Unless checked, “name” won’t be submitted.</a:t>
            </a:r>
          </a:p>
          <a:p>
            <a:endParaRPr lang="en-US" dirty="0"/>
          </a:p>
          <a:p>
            <a:r>
              <a:rPr lang="en-US" dirty="0"/>
              <a:t>Good practice is to include the list of related checkable items to &lt;</a:t>
            </a:r>
            <a:r>
              <a:rPr lang="en-US" dirty="0" err="1"/>
              <a:t>fieldset</a:t>
            </a:r>
            <a:r>
              <a:rPr lang="en-US" dirty="0"/>
              <a:t>&gt; with it’s &lt;legend&gt;.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3238BF-9029-7141-A082-8494DAF9FD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CA2AF-7B2F-2044-9052-820F71F911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B989-D27C-7B4C-9369-84F29D4611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03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4F940-6499-6542-B382-1277882D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DDABE-F5D6-E640-9E44-EA3B6173F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Used for setting the “true/false” values.</a:t>
            </a:r>
          </a:p>
          <a:p>
            <a:endParaRPr lang="en-US" dirty="0"/>
          </a:p>
          <a:p>
            <a:r>
              <a:rPr lang="en-US" dirty="0"/>
              <a:t>With multiple items (</a:t>
            </a:r>
            <a:r>
              <a:rPr lang="en-US" dirty="0" err="1"/>
              <a:t>multiselection</a:t>
            </a:r>
            <a:r>
              <a:rPr lang="en-US" dirty="0"/>
              <a:t>), all of them should have the same “name” attribute.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F98120-5EEE-7247-B7CF-7D4C7B1128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8A6E0-B7CF-094E-BA64-6AD7E505CF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E9A3B-016C-2749-B293-AE4DFC75B5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4DE0E4-DCBB-7B46-8667-CCABED0E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196" y="4938401"/>
            <a:ext cx="4287608" cy="4072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10EC49-B56E-3145-B4D1-FCB6DC97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538" y="846944"/>
            <a:ext cx="8671128" cy="860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9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6BA83-0637-F24F-A0CD-27790630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button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DF806-320F-FC49-9F1D-193DC80DE3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Used for single selection out of multiple items.</a:t>
            </a:r>
          </a:p>
          <a:p>
            <a:endParaRPr lang="en-US" dirty="0"/>
          </a:p>
          <a:p>
            <a:r>
              <a:rPr lang="en-US" dirty="0"/>
              <a:t>A single radio button does not make much sense.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D36AC-7982-F042-A8A7-7ED2C7CB42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FE319-0EC6-A543-BD13-39AD48EA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0244A-B063-F349-9E2E-9E5FCF0AEA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F81CA-C22F-0D4D-9E9E-59DC8F96D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295" y="2866843"/>
            <a:ext cx="9079032" cy="585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61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49-EACA-9A4E-BF9B-AB396B563F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400" dirty="0"/>
              <a:t>Create a form which will ask for following fields:</a:t>
            </a:r>
            <a:br>
              <a:rPr lang="en-GB" sz="2400" dirty="0"/>
            </a:br>
            <a:r>
              <a:rPr lang="en-GB" sz="2400" dirty="0"/>
              <a:t>    - username</a:t>
            </a:r>
            <a:br>
              <a:rPr lang="en-GB" sz="2400" dirty="0"/>
            </a:br>
            <a:r>
              <a:rPr lang="en-GB" sz="2400" dirty="0"/>
              <a:t>    - password</a:t>
            </a:r>
            <a:br>
              <a:rPr lang="en-GB" sz="2400" dirty="0"/>
            </a:br>
            <a:r>
              <a:rPr lang="en-GB" sz="2400" dirty="0"/>
              <a:t>    - subscription to newsletter</a:t>
            </a:r>
          </a:p>
        </p:txBody>
      </p:sp>
    </p:spTree>
    <p:extLst>
      <p:ext uri="{BB962C8B-B14F-4D97-AF65-F5344CB8AC3E}">
        <p14:creationId xmlns:p14="http://schemas.microsoft.com/office/powerpoint/2010/main" val="235390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picker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57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97672A-E4DF-D14E-A30A-6F809CA9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picker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E0EF55-4169-AF43-9B34-4F7A41B79B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Used for sending files to server.</a:t>
            </a:r>
          </a:p>
          <a:p>
            <a:endParaRPr lang="en-US" dirty="0"/>
          </a:p>
          <a:p>
            <a:r>
              <a:rPr lang="en-US" dirty="0"/>
              <a:t>Can send one or more files.</a:t>
            </a:r>
          </a:p>
          <a:p>
            <a:endParaRPr lang="en-US" dirty="0"/>
          </a:p>
          <a:p>
            <a:r>
              <a:rPr lang="en-US" dirty="0"/>
              <a:t>Allows specification for file types.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23B01E-06C5-C04A-AD0C-A6F46DC386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C734F7-BFF5-1B49-ABFB-4E2DE0CC71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7FE3B-5CF8-6A46-8614-F7600179DD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8CB347-DAFE-8F45-BF5E-EA259B2E3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826" y="6310170"/>
            <a:ext cx="9945840" cy="145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21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vs. Button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35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and time pickers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091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932C08-04F7-1E4D-B5D4-725BBD21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and time pickers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B3C5D9-8733-204A-B9E7-2B40D014F7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Date</a:t>
            </a:r>
          </a:p>
          <a:p>
            <a:endParaRPr lang="en-US" dirty="0"/>
          </a:p>
          <a:p>
            <a:r>
              <a:rPr lang="en-US" dirty="0"/>
              <a:t>The most simple type of date picker.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All date pickers can have “min”, “max” and “step” attributes.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5B1736-1945-0E4E-B0C1-A0B317E1FF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CC168-B0A3-D342-83F4-0FE66F8D03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11F8F-D9D5-E04A-9DC5-3F1F0F66B5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E728E-B871-324C-8241-17CB71148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296" y="4431603"/>
            <a:ext cx="6873407" cy="143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67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932C08-04F7-1E4D-B5D4-725BBD21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and time pickers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B3C5D9-8733-204A-B9E7-2B40D014F7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Datetime-local</a:t>
            </a:r>
          </a:p>
          <a:p>
            <a:endParaRPr lang="en-US" dirty="0"/>
          </a:p>
          <a:p>
            <a:r>
              <a:rPr lang="en-US" dirty="0"/>
              <a:t>Picking date and time, in user’s local </a:t>
            </a:r>
            <a:r>
              <a:rPr lang="en-US" dirty="0" err="1"/>
              <a:t>timezone</a:t>
            </a:r>
            <a:r>
              <a:rPr lang="en-US" dirty="0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5B1736-1945-0E4E-B0C1-A0B317E1FF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CC168-B0A3-D342-83F4-0FE66F8D03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11F8F-D9D5-E04A-9DC5-3F1F0F66B5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85359-BA42-9349-A716-88EC2C36E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402" y="5052637"/>
            <a:ext cx="8932264" cy="148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001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932C08-04F7-1E4D-B5D4-725BBD21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and time pickers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B3C5D9-8733-204A-B9E7-2B40D014F7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Month</a:t>
            </a:r>
          </a:p>
          <a:p>
            <a:endParaRPr lang="en-US" dirty="0"/>
          </a:p>
          <a:p>
            <a:r>
              <a:rPr lang="en-US" dirty="0"/>
              <a:t>Picking the month of the year.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5B1736-1945-0E4E-B0C1-A0B317E1FF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CC168-B0A3-D342-83F4-0FE66F8D03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11F8F-D9D5-E04A-9DC5-3F1F0F66B5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FEA04-EE49-6548-8666-65867D4C2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887" y="4334557"/>
            <a:ext cx="7656226" cy="162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06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932C08-04F7-1E4D-B5D4-725BBD21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and time pickers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B3C5D9-8733-204A-B9E7-2B40D014F7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Time</a:t>
            </a:r>
          </a:p>
          <a:p>
            <a:endParaRPr lang="en-US" dirty="0"/>
          </a:p>
          <a:p>
            <a:r>
              <a:rPr lang="en-US" dirty="0"/>
              <a:t>Picking the time value. </a:t>
            </a:r>
          </a:p>
          <a:p>
            <a:endParaRPr lang="en-US" dirty="0"/>
          </a:p>
          <a:p>
            <a:r>
              <a:rPr lang="en-US" dirty="0"/>
              <a:t>Will always be submitted in 24-hour format, while it might be displayed in 12-hour format, depending on the locale of user.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5B1736-1945-0E4E-B0C1-A0B317E1FF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CC168-B0A3-D342-83F4-0FE66F8D03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11F8F-D9D5-E04A-9DC5-3F1F0F66B5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2EA3EB-C732-7745-B478-38D49431A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304" y="4365108"/>
            <a:ext cx="6959392" cy="156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595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932C08-04F7-1E4D-B5D4-725BBD21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and time pickers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B3C5D9-8733-204A-B9E7-2B40D014F7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Week</a:t>
            </a:r>
          </a:p>
          <a:p>
            <a:endParaRPr lang="en-US" dirty="0"/>
          </a:p>
          <a:p>
            <a:r>
              <a:rPr lang="en-US" dirty="0"/>
              <a:t>Picking the week of the year.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5B1736-1945-0E4E-B0C1-A0B317E1FF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CC168-B0A3-D342-83F4-0FE66F8D03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11F8F-D9D5-E04A-9DC5-3F1F0F66B5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99BB5-7DE0-AE41-BCF6-D6E5FDA37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015" y="4292572"/>
            <a:ext cx="7603969" cy="171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91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picker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668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picker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431128-2C80-FC4A-9F53-DDD517C1B1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Always returns 6-digit hexadecimal color code as value.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FE09FB-3803-3F4D-BDB1-DA40A2D290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430B50-0D11-9341-94E1-4A24927E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407" y="4991946"/>
            <a:ext cx="7535186" cy="16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301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Dropdowns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664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8436ED-D8BF-C144-A69E-8F792CF837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&lt;select&gt; is the most simple dropdown control.</a:t>
            </a:r>
          </a:p>
          <a:p>
            <a:endParaRPr lang="en-US" dirty="0"/>
          </a:p>
          <a:p>
            <a:r>
              <a:rPr lang="en-US" dirty="0"/>
              <a:t>Contains one or more &lt;option&gt; elements</a:t>
            </a:r>
          </a:p>
          <a:p>
            <a:endParaRPr lang="en-US" dirty="0"/>
          </a:p>
          <a:p>
            <a:r>
              <a:rPr lang="en-US" dirty="0"/>
              <a:t>“value” </a:t>
            </a:r>
            <a:r>
              <a:rPr lang="en-US" dirty="0" err="1"/>
              <a:t>attr</a:t>
            </a:r>
            <a:r>
              <a:rPr lang="en-US" dirty="0"/>
              <a:t> is not mandatory. If not present, the inner content is considered as value.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0A9D3F-2A79-DD48-94CC-E18C22AB76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1BC2CF-D82E-964C-8461-B20241974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746" y="3658419"/>
            <a:ext cx="8034508" cy="297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76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4A270E-43C2-C842-86B2-3F7D01A7C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vs. Button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CD691-E208-0B4B-B860-7E9D99A5E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When we talk about interactivity on the web, it all goes down to two elements.</a:t>
            </a:r>
          </a:p>
          <a:p>
            <a:endParaRPr lang="en-US" dirty="0"/>
          </a:p>
          <a:p>
            <a:r>
              <a:rPr lang="en-US" b="1" dirty="0"/>
              <a:t>&lt;a&gt; 		 </a:t>
            </a:r>
            <a:r>
              <a:rPr lang="en-US" dirty="0"/>
              <a:t>anchor</a:t>
            </a:r>
          </a:p>
          <a:p>
            <a:endParaRPr lang="en-US" dirty="0"/>
          </a:p>
          <a:p>
            <a:r>
              <a:rPr lang="en-US" b="1" dirty="0"/>
              <a:t>&lt;button&gt;	 </a:t>
            </a:r>
            <a:r>
              <a:rPr lang="en-US" dirty="0"/>
              <a:t>button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CE91A3-C904-CD40-B1E0-94DB94AD4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882196-66D2-4D4A-A6D1-A4EA8EF0E6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97AF7-2689-FA42-8964-2E196252D0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14C1D-6A2F-A947-9BA3-A082B9030B5F}"/>
              </a:ext>
            </a:extLst>
          </p:cNvPr>
          <p:cNvSpPr txBox="1"/>
          <p:nvPr/>
        </p:nvSpPr>
        <p:spPr>
          <a:xfrm>
            <a:off x="9601200" y="8766301"/>
            <a:ext cx="5905463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IBM Plex Sans" charset="0"/>
                <a:ea typeface="IBM Plex Sans" charset="0"/>
                <a:cs typeface="IBM Plex Sans" charset="0"/>
              </a:rPr>
              <a:t>Source: http://</a:t>
            </a:r>
            <a:r>
              <a:rPr lang="en-US" sz="1400" dirty="0" err="1">
                <a:latin typeface="IBM Plex Sans" charset="0"/>
                <a:ea typeface="IBM Plex Sans" charset="0"/>
                <a:cs typeface="IBM Plex Sans" charset="0"/>
              </a:rPr>
              <a:t>www.agocg.ac.uk</a:t>
            </a:r>
            <a:r>
              <a:rPr lang="en-US" sz="1400" dirty="0">
                <a:latin typeface="IBM Plex Sans" charset="0"/>
                <a:ea typeface="IBM Plex Sans" charset="0"/>
                <a:cs typeface="IBM Plex Sans" charset="0"/>
              </a:rPr>
              <a:t>/reports/</a:t>
            </a:r>
            <a:r>
              <a:rPr lang="en-US" sz="1400" dirty="0" err="1">
                <a:latin typeface="IBM Plex Sans" charset="0"/>
                <a:ea typeface="IBM Plex Sans" charset="0"/>
                <a:cs typeface="IBM Plex Sans" charset="0"/>
              </a:rPr>
              <a:t>mmedia</a:t>
            </a:r>
            <a:r>
              <a:rPr lang="en-US" sz="1400" dirty="0">
                <a:latin typeface="IBM Plex Sans" charset="0"/>
                <a:ea typeface="IBM Plex Sans" charset="0"/>
                <a:cs typeface="IBM Plex Sans" charset="0"/>
              </a:rPr>
              <a:t>/handbook/hndbk3.htm</a:t>
            </a:r>
          </a:p>
        </p:txBody>
      </p:sp>
    </p:spTree>
    <p:extLst>
      <p:ext uri="{BB962C8B-B14F-4D97-AF65-F5344CB8AC3E}">
        <p14:creationId xmlns:p14="http://schemas.microsoft.com/office/powerpoint/2010/main" val="16457178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1374A-0184-1E4E-B91E-CB90C6F9D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7741B-F1B2-694D-A48F-FAC940CE7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optgroup</a:t>
            </a:r>
            <a:r>
              <a:rPr lang="en-US" dirty="0"/>
              <a:t>&gt; to group options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0436A-A19F-284B-B9D4-B1F28722F4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“multiple” to allow multiple choice with</a:t>
            </a:r>
            <a:br>
              <a:rPr lang="en-US" dirty="0"/>
            </a:br>
            <a:r>
              <a:rPr lang="en-US" dirty="0"/>
              <a:t>(“Ctrl/</a:t>
            </a:r>
            <a:r>
              <a:rPr lang="en-US" dirty="0" err="1"/>
              <a:t>Cmd</a:t>
            </a:r>
            <a:r>
              <a:rPr lang="en-US" dirty="0"/>
              <a:t>” + click)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DF5D1-0731-6D4E-83FB-CDFB473CF5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A2F03-7D8B-5D43-85D9-B9EA2123EA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02BA69-F279-6443-896F-1405AFA3B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40" y="3651092"/>
            <a:ext cx="6279291" cy="5372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26A966-ECDC-1843-93E4-8DB39EB43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885" y="3614604"/>
            <a:ext cx="7270230" cy="540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817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0AFBF-3350-C04D-B1DC-C7C56B25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Autocomplete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CC3ED-8671-494F-A7B7-F742C22A99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Default suggested, autocomplete list with &lt;</a:t>
            </a:r>
            <a:r>
              <a:rPr lang="en-US" dirty="0" err="1"/>
              <a:t>datalist</a:t>
            </a:r>
            <a:r>
              <a:rPr lang="en-US" dirty="0"/>
              <a:t>&gt;.</a:t>
            </a:r>
          </a:p>
          <a:p>
            <a:endParaRPr lang="en-US" dirty="0"/>
          </a:p>
          <a:p>
            <a:r>
              <a:rPr lang="en-US" dirty="0"/>
              <a:t>Different choices can be added with &lt;option&gt;.</a:t>
            </a:r>
          </a:p>
          <a:p>
            <a:endParaRPr lang="en-US" dirty="0"/>
          </a:p>
          <a:p>
            <a:r>
              <a:rPr lang="en-US" dirty="0"/>
              <a:t>It </a:t>
            </a:r>
            <a:r>
              <a:rPr lang="en-US" b="1" dirty="0"/>
              <a:t>must</a:t>
            </a:r>
            <a:r>
              <a:rPr lang="en-US" dirty="0"/>
              <a:t> have “id” </a:t>
            </a:r>
            <a:r>
              <a:rPr lang="en-US" dirty="0" err="1"/>
              <a:t>attr</a:t>
            </a:r>
            <a:r>
              <a:rPr lang="en-US" dirty="0"/>
              <a:t>, to bind it to the &lt;input&gt; element.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F9254-A342-EF49-8CF6-2197E91661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ED9C0-2798-9F42-8CD4-26BE2B6C78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0DCCE-F05D-3144-A118-0092A45870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34B02-2A21-3B40-A90E-5FEE23B3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128" y="3308372"/>
            <a:ext cx="9710989" cy="48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3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attributes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35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C74105-DFF8-5F4B-8883-CA358E73B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CDA788-B63A-BF45-9657-9F8578C98A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/>
              <a:t>autofocus</a:t>
            </a:r>
            <a:r>
              <a:rPr lang="en-US" dirty="0"/>
              <a:t> – the element should have initial focus on page load</a:t>
            </a:r>
          </a:p>
          <a:p>
            <a:endParaRPr lang="en-US" dirty="0"/>
          </a:p>
          <a:p>
            <a:r>
              <a:rPr lang="en-US" i="1" dirty="0"/>
              <a:t>disabled</a:t>
            </a:r>
            <a:r>
              <a:rPr lang="en-US" dirty="0"/>
              <a:t> – user cannot interact with the element, and the value will not be submitted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form</a:t>
            </a:r>
            <a:r>
              <a:rPr lang="en-US" dirty="0"/>
              <a:t> – the identifier of &lt;form&gt;, if the field is used outside of it</a:t>
            </a:r>
          </a:p>
          <a:p>
            <a:endParaRPr lang="en-US" dirty="0"/>
          </a:p>
          <a:p>
            <a:r>
              <a:rPr lang="en-US" i="1" dirty="0"/>
              <a:t>name </a:t>
            </a:r>
            <a:r>
              <a:rPr lang="en-US" dirty="0"/>
              <a:t>– the name of the element</a:t>
            </a:r>
          </a:p>
          <a:p>
            <a:endParaRPr lang="en-US" dirty="0"/>
          </a:p>
          <a:p>
            <a:r>
              <a:rPr lang="en-US" i="1" dirty="0"/>
              <a:t>value </a:t>
            </a:r>
            <a:r>
              <a:rPr lang="en-US" dirty="0"/>
              <a:t>– initial value of element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E9C541-53DD-3C43-9C9F-3380E3B60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0CF3CB-71FD-F34F-A640-12905A90F7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06488-9C41-4248-9029-F6A047E3E2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42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49-EACA-9A4E-BF9B-AB396B563F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400" dirty="0"/>
              <a:t>Create a form which will ask for following fields:</a:t>
            </a:r>
            <a:br>
              <a:rPr lang="en-GB" sz="2400" dirty="0"/>
            </a:br>
            <a:r>
              <a:rPr lang="en-GB" sz="2400" dirty="0"/>
              <a:t>    - first name</a:t>
            </a:r>
            <a:br>
              <a:rPr lang="en-GB" sz="2400" dirty="0"/>
            </a:br>
            <a:r>
              <a:rPr lang="en-GB" sz="2400" dirty="0"/>
              <a:t>    - last name</a:t>
            </a:r>
            <a:br>
              <a:rPr lang="en-GB" sz="2400" dirty="0"/>
            </a:br>
            <a:r>
              <a:rPr lang="en-GB" sz="2400" dirty="0"/>
              <a:t>    - email</a:t>
            </a:r>
            <a:br>
              <a:rPr lang="en-GB" sz="2400" dirty="0"/>
            </a:br>
            <a:r>
              <a:rPr lang="en-GB" sz="2400" dirty="0"/>
              <a:t>    - favourite dinosaur (single selection)</a:t>
            </a:r>
            <a:br>
              <a:rPr lang="en-GB" sz="2400" dirty="0"/>
            </a:br>
            <a:r>
              <a:rPr lang="en-GB" sz="2400" dirty="0"/>
              <a:t>    - image of dinosaur</a:t>
            </a:r>
            <a:br>
              <a:rPr lang="en-GB" sz="2400" dirty="0"/>
            </a:br>
            <a:r>
              <a:rPr lang="en-GB" sz="2400" dirty="0"/>
              <a:t>    - favourite frontend technologies (multiple selections)</a:t>
            </a:r>
            <a:br>
              <a:rPr lang="en-GB" sz="2400" dirty="0"/>
            </a:br>
            <a:r>
              <a:rPr lang="en-GB" sz="2400" dirty="0"/>
              <a:t>    - favourite </a:t>
            </a:r>
            <a:r>
              <a:rPr lang="en-GB" sz="2400" dirty="0" err="1"/>
              <a:t>color</a:t>
            </a:r>
            <a:br>
              <a:rPr lang="en-GB" sz="2400" dirty="0"/>
            </a:br>
            <a:r>
              <a:rPr lang="en-GB" sz="2400" dirty="0"/>
              <a:t>    - slider (range) for years of experience with frontend (min: 0, max: 15, step: 0.5)</a:t>
            </a:r>
            <a:br>
              <a:rPr lang="en-GB" sz="2400" dirty="0"/>
            </a:br>
            <a:r>
              <a:rPr lang="en-GB" sz="2400" dirty="0"/>
              <a:t>    - month picker for month when user started with frontend</a:t>
            </a:r>
            <a:br>
              <a:rPr lang="en-GB" sz="2400" dirty="0"/>
            </a:br>
            <a:r>
              <a:rPr lang="en-GB" sz="2400" dirty="0"/>
              <a:t>    - autocomplete with favourite food</a:t>
            </a:r>
            <a:endParaRPr lang="en-GB" sz="24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9306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B5E3-FC36-9C41-A3ED-4B027113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24D87-E119-9B4E-91C8-88880B986A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910EA-AA69-C147-910E-8C780A396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80FF9-E5F3-B34C-9750-F255A526B6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840CCC02-6C13-204C-BC54-F4112FF8D168}"/>
              </a:ext>
            </a:extLst>
          </p:cNvPr>
          <p:cNvSpPr txBox="1"/>
          <p:nvPr/>
        </p:nvSpPr>
        <p:spPr>
          <a:xfrm>
            <a:off x="457066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400" dirty="0">
                <a:hlinkClick r:id="rId2"/>
              </a:rPr>
              <a:t>https://bitsofco.de/anchors-vs-buttons</a:t>
            </a:r>
            <a:endParaRPr lang="en-GB" sz="24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en-GB" sz="24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400" dirty="0">
                <a:hlinkClick r:id="rId3"/>
              </a:rPr>
              <a:t>https://css-tricks.com/use-button-element</a:t>
            </a:r>
            <a:endParaRPr lang="en-GB" sz="24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en-GB" sz="2400" dirty="0">
              <a:hlinkClick r:id="rId4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400" dirty="0">
                <a:hlinkClick r:id="rId4"/>
              </a:rPr>
              <a:t>https://developer.mozilla.org/en-US/docs/Learn/Forms</a:t>
            </a:r>
            <a:endParaRPr lang="en-GB" sz="24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en-GB" sz="2400" dirty="0">
              <a:hlinkClick r:id="rId5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400" dirty="0">
                <a:hlinkClick r:id="rId5"/>
              </a:rPr>
              <a:t>https://developer.mozilla.org/en-US/docs/Web/HTML/Element#forms</a:t>
            </a:r>
            <a:endParaRPr lang="en-GB" sz="24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en-GB" sz="2400" dirty="0">
              <a:hlinkClick r:id="rId6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400" dirty="0">
                <a:hlinkClick r:id="rId6"/>
              </a:rPr>
              <a:t>https://developer.mozilla.org/en-US/docs/Learn/Forms/HTML5_input</a:t>
            </a:r>
            <a:r>
              <a:rPr lang="en-GB" sz="2400">
                <a:hlinkClick r:id="rId6"/>
              </a:rPr>
              <a:t>_types</a:t>
            </a:r>
            <a:endParaRPr lang="en-GB" sz="2400" dirty="0"/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9153FAC0-0876-1041-9C28-E37A7B87E7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71972" y="3919116"/>
            <a:ext cx="5770530" cy="245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EE51-E110-5740-9541-07D9C6A9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D1AC0-7D6A-6B4D-A271-012AEAABA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&lt;a&gt; creates a hyperlink to web pages, files, email addresses, or anything reachable via URL.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While focused (and ”</a:t>
            </a:r>
            <a:r>
              <a:rPr lang="en-US" dirty="0" err="1"/>
              <a:t>href</a:t>
            </a:r>
            <a:r>
              <a:rPr lang="en-US" dirty="0"/>
              <a:t>” </a:t>
            </a:r>
            <a:r>
              <a:rPr lang="en-US" dirty="0" err="1"/>
              <a:t>attr</a:t>
            </a:r>
            <a:r>
              <a:rPr lang="en-US" dirty="0"/>
              <a:t> present), </a:t>
            </a:r>
            <a:r>
              <a:rPr lang="en-US" b="1" i="1" dirty="0"/>
              <a:t>Enter</a:t>
            </a:r>
            <a:r>
              <a:rPr lang="en-US" dirty="0"/>
              <a:t> key will activate it.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screen readers, when anchor is clicked, navigation to another page (or section) is expected.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9317D-2DDC-9A4D-80CE-7696C352E2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B61E6-C2D8-7144-9C97-0BFB32933F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220E4-75E6-F24D-AE84-AAA854CA7B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3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EE51-E110-5740-9541-07D9C6A9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D1AC0-7D6A-6B4D-A271-012AEAABA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&lt;button&gt; represents a clickable button, used to submit forms, or for any other dynamic behavior.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While focused, </a:t>
            </a:r>
            <a:r>
              <a:rPr lang="en-US" b="1" i="1" dirty="0"/>
              <a:t>Enter</a:t>
            </a:r>
            <a:r>
              <a:rPr lang="en-US" dirty="0"/>
              <a:t> or </a:t>
            </a:r>
            <a:r>
              <a:rPr lang="en-US" b="1" i="1" dirty="0"/>
              <a:t>Space</a:t>
            </a:r>
            <a:r>
              <a:rPr lang="en-US" dirty="0"/>
              <a:t> keys will activate it.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screen readers, they will announce that element is a button and therefore clickable.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9317D-2DDC-9A4D-80CE-7696C352E2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 types of button</a:t>
            </a:r>
          </a:p>
          <a:p>
            <a:endParaRPr lang="en-US" dirty="0"/>
          </a:p>
          <a:p>
            <a:r>
              <a:rPr lang="en-US" i="1" dirty="0"/>
              <a:t>submit</a:t>
            </a:r>
            <a:r>
              <a:rPr lang="en-US" dirty="0"/>
              <a:t> (default) – submits the form data</a:t>
            </a:r>
          </a:p>
          <a:p>
            <a:endParaRPr lang="en-US" i="1" dirty="0"/>
          </a:p>
          <a:p>
            <a:r>
              <a:rPr lang="en-US" i="1" dirty="0"/>
              <a:t>reset</a:t>
            </a:r>
            <a:r>
              <a:rPr lang="en-US" dirty="0"/>
              <a:t> – resets the form controls to their initial value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button</a:t>
            </a:r>
            <a:r>
              <a:rPr lang="en-US" dirty="0"/>
              <a:t> – does nothing when activated (JS handler has to be developed)</a:t>
            </a:r>
            <a:endParaRPr lang="en-US" i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B61E6-C2D8-7144-9C97-0BFB32933F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220E4-75E6-F24D-AE84-AAA854CA7B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017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what’s the problem?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14201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19 Master template (black background)">
  <a:themeElements>
    <a:clrScheme name="IBM iX Colors 1">
      <a:dk1>
        <a:srgbClr val="FFFFFF"/>
      </a:dk1>
      <a:lt1>
        <a:srgbClr val="000000"/>
      </a:lt1>
      <a:dk2>
        <a:srgbClr val="0061FE"/>
      </a:dk2>
      <a:lt2>
        <a:srgbClr val="F3F3F3"/>
      </a:lt2>
      <a:accent1>
        <a:srgbClr val="0061FF"/>
      </a:accent1>
      <a:accent2>
        <a:srgbClr val="6F6F6F"/>
      </a:accent2>
      <a:accent3>
        <a:srgbClr val="0530AD"/>
      </a:accent3>
      <a:accent4>
        <a:srgbClr val="6EA6FF"/>
      </a:accent4>
      <a:accent5>
        <a:srgbClr val="C9DEFF"/>
      </a:accent5>
      <a:accent6>
        <a:srgbClr val="3C3C3C"/>
      </a:accent6>
      <a:hlink>
        <a:srgbClr val="0061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 algn="l">
          <a:defRPr sz="1400" dirty="0" err="1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3293EC15-773F-5D41-A210-98ADD9723F6F}" vid="{39700B1B-504B-F041-A025-0A7822F09061}"/>
    </a:ext>
  </a:extLst>
</a:theme>
</file>

<file path=ppt/theme/theme2.xml><?xml version="1.0" encoding="utf-8"?>
<a:theme xmlns:a="http://schemas.openxmlformats.org/drawingml/2006/main" name="IBM 2019 Master template (blue background)">
  <a:themeElements>
    <a:clrScheme name="IBM iX Colors 1">
      <a:dk1>
        <a:srgbClr val="FFFFFF"/>
      </a:dk1>
      <a:lt1>
        <a:srgbClr val="000000"/>
      </a:lt1>
      <a:dk2>
        <a:srgbClr val="0061FE"/>
      </a:dk2>
      <a:lt2>
        <a:srgbClr val="F3F3F3"/>
      </a:lt2>
      <a:accent1>
        <a:srgbClr val="0061FF"/>
      </a:accent1>
      <a:accent2>
        <a:srgbClr val="6F6F6F"/>
      </a:accent2>
      <a:accent3>
        <a:srgbClr val="0530AD"/>
      </a:accent3>
      <a:accent4>
        <a:srgbClr val="6EA6FF"/>
      </a:accent4>
      <a:accent5>
        <a:srgbClr val="C9DEFF"/>
      </a:accent5>
      <a:accent6>
        <a:srgbClr val="3C3C3C"/>
      </a:accent6>
      <a:hlink>
        <a:srgbClr val="0061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 algn="l">
          <a:defRPr sz="1400" dirty="0" err="1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3293EC15-773F-5D41-A210-98ADD9723F6F}" vid="{799D29BA-02AD-194B-9347-CD32F0128EFD}"/>
    </a:ext>
  </a:extLst>
</a:theme>
</file>

<file path=ppt/theme/theme3.xml><?xml version="1.0" encoding="utf-8"?>
<a:theme xmlns:a="http://schemas.openxmlformats.org/drawingml/2006/main" name="IBM 2019 Master template (white background)">
  <a:themeElements>
    <a:clrScheme name="IBM iX Colors 1">
      <a:dk1>
        <a:srgbClr val="FFFFFF"/>
      </a:dk1>
      <a:lt1>
        <a:srgbClr val="000000"/>
      </a:lt1>
      <a:dk2>
        <a:srgbClr val="0061FE"/>
      </a:dk2>
      <a:lt2>
        <a:srgbClr val="F3F3F3"/>
      </a:lt2>
      <a:accent1>
        <a:srgbClr val="0061FF"/>
      </a:accent1>
      <a:accent2>
        <a:srgbClr val="6F6F6F"/>
      </a:accent2>
      <a:accent3>
        <a:srgbClr val="0530AD"/>
      </a:accent3>
      <a:accent4>
        <a:srgbClr val="6EA6FF"/>
      </a:accent4>
      <a:accent5>
        <a:srgbClr val="C9DEFF"/>
      </a:accent5>
      <a:accent6>
        <a:srgbClr val="3C3C3C"/>
      </a:accent6>
      <a:hlink>
        <a:srgbClr val="0061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chemeClr val="bg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 algn="l">
          <a:defRPr sz="1400" dirty="0" err="1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3293EC15-773F-5D41-A210-98ADD9723F6F}" vid="{743231AE-FF1B-EA41-86ED-230B4150C97D}"/>
    </a:ext>
  </a:extLst>
</a:theme>
</file>

<file path=ppt/theme/theme4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2019 Master template (black background)</Template>
  <TotalTime>29416</TotalTime>
  <Words>2730</Words>
  <Application>Microsoft Macintosh PowerPoint</Application>
  <PresentationFormat>Custom</PresentationFormat>
  <Paragraphs>483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.AppleSystemUIFont</vt:lpstr>
      <vt:lpstr>Arial</vt:lpstr>
      <vt:lpstr>HelvNeue Light for IBM</vt:lpstr>
      <vt:lpstr>IBM Plex Sans</vt:lpstr>
      <vt:lpstr>IBM Plex Sans Regular</vt:lpstr>
      <vt:lpstr>System Font Regular</vt:lpstr>
      <vt:lpstr>Wingdings</vt:lpstr>
      <vt:lpstr>IBM 2019 Master template (black background)</vt:lpstr>
      <vt:lpstr>IBM 2019 Master template (blue background)</vt:lpstr>
      <vt:lpstr>IBM 2019 Master template (white background)</vt:lpstr>
      <vt:lpstr>ecx.io Frontend Bootcamp — Interactivity and HTML forms 12.07.2021.</vt:lpstr>
      <vt:lpstr>Agenda</vt:lpstr>
      <vt:lpstr>Recap of Friday Exercise</vt:lpstr>
      <vt:lpstr>HTML day 04 - Friday exercise</vt:lpstr>
      <vt:lpstr>Anchor vs. Button</vt:lpstr>
      <vt:lpstr>Anchor vs. Button</vt:lpstr>
      <vt:lpstr>Anchor</vt:lpstr>
      <vt:lpstr>Button</vt:lpstr>
      <vt:lpstr>So, what’s the problem?</vt:lpstr>
      <vt:lpstr>So, what’s the problem?</vt:lpstr>
      <vt:lpstr>So, what’s the problem?</vt:lpstr>
      <vt:lpstr>The link or button dilemma</vt:lpstr>
      <vt:lpstr>The link or button dilemma</vt:lpstr>
      <vt:lpstr>Intro to forms</vt:lpstr>
      <vt:lpstr>Intro to forms</vt:lpstr>
      <vt:lpstr>Keep the forms as short as possible.   Ask only for the data that is absolutely needed. </vt:lpstr>
      <vt:lpstr>The &lt;form&gt; element</vt:lpstr>
      <vt:lpstr>The &lt;form&gt; element</vt:lpstr>
      <vt:lpstr>The &lt;form&gt; element</vt:lpstr>
      <vt:lpstr>The &lt;form&gt; element</vt:lpstr>
      <vt:lpstr>Submit button</vt:lpstr>
      <vt:lpstr>Submit button</vt:lpstr>
      <vt:lpstr>Sending the data</vt:lpstr>
      <vt:lpstr>Sending the data</vt:lpstr>
      <vt:lpstr>Form structure</vt:lpstr>
      <vt:lpstr>Fieldset and legend</vt:lpstr>
      <vt:lpstr>Labels</vt:lpstr>
      <vt:lpstr>General structure</vt:lpstr>
      <vt:lpstr>Form controls</vt:lpstr>
      <vt:lpstr>Text input fields</vt:lpstr>
      <vt:lpstr>Text input fields</vt:lpstr>
      <vt:lpstr>Simple text field</vt:lpstr>
      <vt:lpstr>Password field</vt:lpstr>
      <vt:lpstr>Hidden field</vt:lpstr>
      <vt:lpstr>Email field</vt:lpstr>
      <vt:lpstr>Search field</vt:lpstr>
      <vt:lpstr>Phone field</vt:lpstr>
      <vt:lpstr>URL field</vt:lpstr>
      <vt:lpstr>Numeric field</vt:lpstr>
      <vt:lpstr>Range field</vt:lpstr>
      <vt:lpstr>Range field</vt:lpstr>
      <vt:lpstr>Range field</vt:lpstr>
      <vt:lpstr>Checkable items</vt:lpstr>
      <vt:lpstr>Checkable items</vt:lpstr>
      <vt:lpstr>Checkbox</vt:lpstr>
      <vt:lpstr>Radio button</vt:lpstr>
      <vt:lpstr>Exercises</vt:lpstr>
      <vt:lpstr>File picker</vt:lpstr>
      <vt:lpstr>File picker</vt:lpstr>
      <vt:lpstr>Date and time pickers</vt:lpstr>
      <vt:lpstr>Date and time pickers</vt:lpstr>
      <vt:lpstr>Date and time pickers</vt:lpstr>
      <vt:lpstr>Date and time pickers</vt:lpstr>
      <vt:lpstr>Date and time pickers</vt:lpstr>
      <vt:lpstr>Date and time pickers</vt:lpstr>
      <vt:lpstr>Color picker</vt:lpstr>
      <vt:lpstr>Color picker</vt:lpstr>
      <vt:lpstr>Dropdowns</vt:lpstr>
      <vt:lpstr>Select</vt:lpstr>
      <vt:lpstr>Select</vt:lpstr>
      <vt:lpstr>Autocomplete</vt:lpstr>
      <vt:lpstr>Common attributes</vt:lpstr>
      <vt:lpstr>PowerPoint Presentation</vt:lpstr>
      <vt:lpstr>Exercises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ecx.io Frontend Bootcamp — Name of client company Workstream or date</dc:title>
  <dc:creator>Mario Perokovic - ecxio</dc:creator>
  <cp:lastModifiedBy>Mario Perokovic - ecxio</cp:lastModifiedBy>
  <cp:revision>131</cp:revision>
  <cp:lastPrinted>2019-11-28T09:46:16Z</cp:lastPrinted>
  <dcterms:created xsi:type="dcterms:W3CDTF">2021-04-20T12:14:04Z</dcterms:created>
  <dcterms:modified xsi:type="dcterms:W3CDTF">2021-07-12T13:03:57Z</dcterms:modified>
</cp:coreProperties>
</file>